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2" r:id="rId2"/>
    <p:sldId id="312" r:id="rId3"/>
    <p:sldId id="300" r:id="rId4"/>
    <p:sldId id="301" r:id="rId5"/>
    <p:sldId id="302" r:id="rId6"/>
    <p:sldId id="303" r:id="rId7"/>
    <p:sldId id="304" r:id="rId8"/>
    <p:sldId id="305" r:id="rId9"/>
    <p:sldId id="306" r:id="rId10"/>
    <p:sldId id="307" r:id="rId11"/>
    <p:sldId id="308" r:id="rId12"/>
    <p:sldId id="309" r:id="rId13"/>
    <p:sldId id="310" r:id="rId14"/>
    <p:sldId id="311" r:id="rId15"/>
    <p:sldId id="313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93" r:id="rId27"/>
    <p:sldId id="294" r:id="rId28"/>
    <p:sldId id="295" r:id="rId29"/>
    <p:sldId id="296" r:id="rId30"/>
    <p:sldId id="314" r:id="rId31"/>
    <p:sldId id="257" r:id="rId32"/>
    <p:sldId id="258" r:id="rId33"/>
    <p:sldId id="259" r:id="rId34"/>
    <p:sldId id="262" r:id="rId35"/>
    <p:sldId id="263" r:id="rId36"/>
    <p:sldId id="265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60" r:id="rId49"/>
    <p:sldId id="261" r:id="rId50"/>
    <p:sldId id="264" r:id="rId51"/>
    <p:sldId id="266" r:id="rId52"/>
    <p:sldId id="278" r:id="rId53"/>
    <p:sldId id="279" r:id="rId54"/>
    <p:sldId id="280" r:id="rId55"/>
    <p:sldId id="281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-450" y="-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2250628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9473286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7866267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8379639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6419963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6841677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4112124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994934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334920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0753786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2528869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6023A5-3A54-4B3F-A962-7F287515CC52}" type="datetimeFigureOut">
              <a:rPr lang="ko-KR" altLang="en-US" smtClean="0"/>
              <a:pPr/>
              <a:t>2018-07-30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16364-B56D-492A-B636-AD03005B57A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7783206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25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openxmlformats.org/officeDocument/2006/relationships/image" Target="../media/image71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9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png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6.png"/><Relationship Id="rId7" Type="http://schemas.openxmlformats.org/officeDocument/2006/relationships/image" Target="../media/image120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124.png"/><Relationship Id="rId5" Type="http://schemas.openxmlformats.org/officeDocument/2006/relationships/image" Target="../media/image118.png"/><Relationship Id="rId10" Type="http://schemas.openxmlformats.org/officeDocument/2006/relationships/image" Target="../media/image123.png"/><Relationship Id="rId4" Type="http://schemas.openxmlformats.org/officeDocument/2006/relationships/image" Target="../media/image117.png"/><Relationship Id="rId9" Type="http://schemas.openxmlformats.org/officeDocument/2006/relationships/image" Target="../media/image12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9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2.png"/><Relationship Id="rId7" Type="http://schemas.openxmlformats.org/officeDocument/2006/relationships/image" Target="../media/image146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143.png"/><Relationship Id="rId9" Type="http://schemas.openxmlformats.org/officeDocument/2006/relationships/image" Target="../media/image148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8.png"/><Relationship Id="rId5" Type="http://schemas.openxmlformats.org/officeDocument/2006/relationships/image" Target="../media/image167.png"/><Relationship Id="rId4" Type="http://schemas.openxmlformats.org/officeDocument/2006/relationships/image" Target="../media/image16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407567" y="2909854"/>
            <a:ext cx="11258550" cy="1503363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실전문제 연구단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/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</a:t>
            </a:r>
            <a:br>
              <a:rPr lang="en-US" altLang="ko-KR" dirty="0" smtClean="0">
                <a:latin typeface="HY견고딕" pitchFamily="18" charset="-127"/>
                <a:ea typeface="HY견고딕" pitchFamily="18" charset="-127"/>
              </a:rPr>
            </a:b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차 세미나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257900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 descr="https://mail.naver.com/read/image/?mailSN=1559&amp;attachIndex=21&amp;contentType=image/png&amp;offset=600815&amp;size=59828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1268761"/>
            <a:ext cx="864096" cy="5290989"/>
          </a:xfrm>
          <a:prstGeom prst="rect">
            <a:avLst/>
          </a:prstGeom>
          <a:noFill/>
        </p:spPr>
      </p:pic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sample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5" name="Picture 6" descr="https://mail.naver.com/read/image/?mailSN=1559&amp;attachIndex=22&amp;contentType=image/png&amp;offset=660940&amp;size=59890&amp;mimeSN=1532918942.222915.18464.14080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59696" y="1268760"/>
            <a:ext cx="792088" cy="5287538"/>
          </a:xfrm>
          <a:prstGeom prst="rect">
            <a:avLst/>
          </a:prstGeom>
          <a:noFill/>
        </p:spPr>
      </p:pic>
      <p:pic>
        <p:nvPicPr>
          <p:cNvPr id="6" name="Picture 10" descr="https://mail.naver.com/read/image/?mailSN=1559&amp;attachIndex=24&amp;contentType=image/png&amp;offset=784972&amp;size=63840&amp;mimeSN=1532918942.222915.18464.14080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439816" y="1340769"/>
            <a:ext cx="720080" cy="5257081"/>
          </a:xfrm>
          <a:prstGeom prst="rect">
            <a:avLst/>
          </a:prstGeom>
          <a:noFill/>
        </p:spPr>
      </p:pic>
      <p:pic>
        <p:nvPicPr>
          <p:cNvPr id="7" name="Picture 10" descr="https://mail.naver.com/read/image/?mailSN=1559&amp;attachIndex=17&amp;contentType=image/png&amp;offset=393235&amp;size=45616&amp;mimeSN=1532918942.222915.18464.14080&amp;org=1&amp;u=yejin88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672064" y="1196752"/>
            <a:ext cx="864096" cy="5425480"/>
          </a:xfrm>
          <a:prstGeom prst="rect">
            <a:avLst/>
          </a:prstGeom>
          <a:noFill/>
        </p:spPr>
      </p:pic>
      <p:pic>
        <p:nvPicPr>
          <p:cNvPr id="8" name="Picture 16" descr="https://mail.naver.com/read/image/?mailSN=1559&amp;attachIndex=19&amp;contentType=image/png&amp;offset=489167&amp;size=49418&amp;mimeSN=1532918942.222915.18464.14080&amp;org=1&amp;u=yejin8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824192" y="1196752"/>
            <a:ext cx="792088" cy="5415140"/>
          </a:xfrm>
          <a:prstGeom prst="rect">
            <a:avLst/>
          </a:prstGeom>
          <a:noFill/>
        </p:spPr>
      </p:pic>
      <p:pic>
        <p:nvPicPr>
          <p:cNvPr id="9" name="Picture 12" descr="https://mail.naver.com/read/image/?mailSN=1559&amp;attachIndex=18&amp;contentType=image/png&amp;offset=439148&amp;size=49722&amp;mimeSN=1532918942.222915.18464.14080&amp;org=1&amp;u=yejin8861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8904312" y="1196752"/>
            <a:ext cx="792088" cy="5400600"/>
          </a:xfrm>
          <a:prstGeom prst="rect">
            <a:avLst/>
          </a:prstGeom>
          <a:noFill/>
        </p:spPr>
      </p:pic>
      <p:sp>
        <p:nvSpPr>
          <p:cNvPr id="10" name="오른쪽 화살표 9"/>
          <p:cNvSpPr/>
          <p:nvPr/>
        </p:nvSpPr>
        <p:spPr>
          <a:xfrm>
            <a:off x="5663952" y="3501008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1466035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 txBox="1">
            <a:spLocks/>
          </p:cNvSpPr>
          <p:nvPr/>
        </p:nvSpPr>
        <p:spPr>
          <a:xfrm>
            <a:off x="2197224" y="116632"/>
            <a:ext cx="253062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4400" dirty="0">
                <a:latin typeface="HY견고딕" pitchFamily="18" charset="-127"/>
                <a:ea typeface="HY견고딕" pitchFamily="18" charset="-127"/>
                <a:cs typeface="+mj-cs"/>
              </a:rPr>
              <a:t>infer</a:t>
            </a:r>
            <a:endParaRPr lang="ko-KR" altLang="en-US" sz="44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19458" name="Picture 2" descr="https://mail.naver.com/read/image/?mailSN=1561&amp;attachIndex=3&amp;contentType=image/png&amp;offset=64055&amp;size=26926&amp;mimeSN=1532921392.746455.12071.50944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8" y="1124744"/>
            <a:ext cx="504056" cy="5616624"/>
          </a:xfrm>
          <a:prstGeom prst="rect">
            <a:avLst/>
          </a:prstGeom>
          <a:noFill/>
        </p:spPr>
      </p:pic>
      <p:pic>
        <p:nvPicPr>
          <p:cNvPr id="19460" name="Picture 4" descr="https://mail.naver.com/read/image/?mailSN=1561&amp;attachIndex=4&amp;contentType=image/png&amp;offset=91278&amp;size=27640&amp;mimeSN=1532921392.746455.12071.50944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71664" y="1124744"/>
            <a:ext cx="504056" cy="5616624"/>
          </a:xfrm>
          <a:prstGeom prst="rect">
            <a:avLst/>
          </a:prstGeom>
          <a:noFill/>
        </p:spPr>
      </p:pic>
      <p:pic>
        <p:nvPicPr>
          <p:cNvPr id="19462" name="Picture 6" descr="https://mail.naver.com/read/image/?mailSN=1561&amp;attachIndex=5&amp;contentType=image/png&amp;offset=119215&amp;size=31618&amp;mimeSN=1532921392.746455.12071.50944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35760" y="1124744"/>
            <a:ext cx="504056" cy="5616624"/>
          </a:xfrm>
          <a:prstGeom prst="rect">
            <a:avLst/>
          </a:prstGeom>
          <a:noFill/>
        </p:spPr>
      </p:pic>
      <p:pic>
        <p:nvPicPr>
          <p:cNvPr id="19464" name="Picture 8" descr="https://mail.naver.com/read/image/?mailSN=1561&amp;attachIndex=6&amp;contentType=image/png&amp;offset=151130&amp;size=59304&amp;mimeSN=1532921392.746455.12071.50944&amp;org=1&amp;u=yejin88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68008" y="332656"/>
            <a:ext cx="3960440" cy="3047986"/>
          </a:xfrm>
          <a:prstGeom prst="rect">
            <a:avLst/>
          </a:prstGeom>
          <a:noFill/>
        </p:spPr>
      </p:pic>
      <p:pic>
        <p:nvPicPr>
          <p:cNvPr id="19466" name="Picture 10" descr="https://mail.naver.com/read/image/?mailSN=1561&amp;attachIndex=2&amp;contentType=image/png&amp;offset=1466&amp;size=62292&amp;mimeSN=1532921392.746455.12071.50944&amp;org=1&amp;u=yejin8861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68008" y="3501008"/>
            <a:ext cx="4050606" cy="3096344"/>
          </a:xfrm>
          <a:prstGeom prst="rect">
            <a:avLst/>
          </a:prstGeom>
          <a:noFill/>
        </p:spPr>
      </p:pic>
      <p:sp>
        <p:nvSpPr>
          <p:cNvPr id="10" name="오른쪽 화살표 9"/>
          <p:cNvSpPr/>
          <p:nvPr/>
        </p:nvSpPr>
        <p:spPr>
          <a:xfrm>
            <a:off x="5087888" y="3573016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857535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88" name="Picture 12" descr="https://mail.naver.com/read/image/?mailSN=1564&amp;attachIndex=4&amp;contentType=image/png&amp;offset=181216&amp;size=41610&amp;mimeSN=1532928862.184072.16092.42752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1" y="1484784"/>
            <a:ext cx="5800725" cy="1828800"/>
          </a:xfrm>
          <a:prstGeom prst="rect">
            <a:avLst/>
          </a:prstGeom>
          <a:noFill/>
        </p:spPr>
      </p:pic>
      <p:sp>
        <p:nvSpPr>
          <p:cNvPr id="9" name="제목 1"/>
          <p:cNvSpPr txBox="1">
            <a:spLocks/>
          </p:cNvSpPr>
          <p:nvPr/>
        </p:nvSpPr>
        <p:spPr>
          <a:xfrm>
            <a:off x="2197224" y="197768"/>
            <a:ext cx="75711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4400" dirty="0" err="1">
                <a:latin typeface="HY견고딕" pitchFamily="18" charset="-127"/>
                <a:ea typeface="HY견고딕" pitchFamily="18" charset="-127"/>
                <a:cs typeface="+mj-cs"/>
              </a:rPr>
              <a:t>Docker</a:t>
            </a:r>
            <a:r>
              <a:rPr lang="en-US" altLang="ko-KR" sz="4400" dirty="0">
                <a:latin typeface="HY견고딕" pitchFamily="18" charset="-127"/>
                <a:ea typeface="HY견고딕" pitchFamily="18" charset="-127"/>
                <a:cs typeface="+mj-cs"/>
              </a:rPr>
              <a:t> - terminal</a:t>
            </a:r>
            <a:endParaRPr lang="ko-KR" altLang="en-US" sz="44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56240" y="1988841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글자를 쓴 템플릿 </a:t>
            </a:r>
            <a:endParaRPr lang="en-US" altLang="ko-KR" sz="1600" dirty="0">
              <a:latin typeface="HY견고딕" pitchFamily="18" charset="-127"/>
              <a:ea typeface="HY견고딕" pitchFamily="18" charset="-127"/>
            </a:endParaRPr>
          </a:p>
          <a:p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파일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3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개를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업로드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56241" y="3140968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>
                <a:latin typeface="HY견고딕" pitchFamily="18" charset="-127"/>
                <a:ea typeface="HY견고딕" pitchFamily="18" charset="-127"/>
              </a:rPr>
              <a:t>Cropped_image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 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생성</a:t>
            </a:r>
          </a:p>
        </p:txBody>
      </p:sp>
      <p:pic>
        <p:nvPicPr>
          <p:cNvPr id="12" name="Picture 8" descr="https://mail.naver.com/read/image/?mailSN=1564&amp;attachIndex=6&amp;contentType=image/png&amp;offset=284768&amp;size=45768&amp;mimeSN=1532928862.184072.16092.42752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138140" y="4770462"/>
            <a:ext cx="6334125" cy="1466850"/>
          </a:xfrm>
          <a:prstGeom prst="rect">
            <a:avLst/>
          </a:prstGeom>
          <a:noFill/>
        </p:spPr>
      </p:pic>
      <p:pic>
        <p:nvPicPr>
          <p:cNvPr id="24589" name="Picture 1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135560" y="3429000"/>
            <a:ext cx="6036257" cy="1224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616281" y="5517232"/>
            <a:ext cx="1095375" cy="55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0" name="Picture 1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8544272" y="3429001"/>
            <a:ext cx="1733550" cy="1323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591" name="Picture 1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552384" y="5517232"/>
            <a:ext cx="990600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" name="TextBox 16"/>
          <p:cNvSpPr txBox="1"/>
          <p:nvPr/>
        </p:nvSpPr>
        <p:spPr>
          <a:xfrm>
            <a:off x="8684917" y="5178678"/>
            <a:ext cx="19543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Train &amp; </a:t>
            </a:r>
            <a:r>
              <a:rPr lang="en-US" altLang="ko-KR" sz="1600" dirty="0" err="1">
                <a:latin typeface="HY견고딕" pitchFamily="18" charset="-127"/>
                <a:ea typeface="HY견고딕" pitchFamily="18" charset="-127"/>
              </a:rPr>
              <a:t>val</a:t>
            </a:r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 .</a:t>
            </a:r>
            <a:r>
              <a:rPr lang="en-US" altLang="ko-KR" sz="1600" dirty="0" err="1">
                <a:latin typeface="HY견고딕" pitchFamily="18" charset="-127"/>
                <a:ea typeface="HY견고딕" pitchFamily="18" charset="-127"/>
              </a:rPr>
              <a:t>png</a:t>
            </a:r>
            <a:endParaRPr lang="ko-KR" altLang="en-US" sz="16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190912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https://mail.naver.com/read/image/?mailSN=1564&amp;attachIndex=11&amp;contentType=image/png&amp;offset=520183&amp;size=18246&amp;mimeSN=1532928862.184072.16092.42752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07569" y="4797153"/>
            <a:ext cx="5705475" cy="790575"/>
          </a:xfrm>
          <a:prstGeom prst="rect">
            <a:avLst/>
          </a:prstGeom>
          <a:noFill/>
        </p:spPr>
      </p:pic>
      <p:pic>
        <p:nvPicPr>
          <p:cNvPr id="4" name="Picture 4" descr="https://mail.naver.com/read/image/?mailSN=1564&amp;attachIndex=9&amp;contentType=image/png&amp;offset=443881&amp;size=39098&amp;mimeSN=1532928862.184072.16092.42752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07568" y="3501008"/>
            <a:ext cx="6400800" cy="1162050"/>
          </a:xfrm>
          <a:prstGeom prst="rect">
            <a:avLst/>
          </a:prstGeom>
          <a:noFill/>
        </p:spPr>
      </p:pic>
      <p:pic>
        <p:nvPicPr>
          <p:cNvPr id="5" name="Picture 6" descr="https://mail.naver.com/read/image/?mailSN=1564&amp;attachIndex=8&amp;contentType=image/png&amp;offset=386460&amp;size=57124&amp;mimeSN=1532928862.184072.16092.42752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07568" y="1556793"/>
            <a:ext cx="6381750" cy="1781175"/>
          </a:xfrm>
          <a:prstGeom prst="rect">
            <a:avLst/>
          </a:prstGeom>
          <a:noFill/>
        </p:spPr>
      </p:pic>
      <p:sp>
        <p:nvSpPr>
          <p:cNvPr id="7" name="제목 1"/>
          <p:cNvSpPr txBox="1">
            <a:spLocks/>
          </p:cNvSpPr>
          <p:nvPr/>
        </p:nvSpPr>
        <p:spPr>
          <a:xfrm>
            <a:off x="2197224" y="197768"/>
            <a:ext cx="757118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4400" dirty="0" err="1">
                <a:latin typeface="HY견고딕" pitchFamily="18" charset="-127"/>
                <a:ea typeface="HY견고딕" pitchFamily="18" charset="-127"/>
                <a:cs typeface="+mj-cs"/>
              </a:rPr>
              <a:t>Docker</a:t>
            </a:r>
            <a:r>
              <a:rPr lang="en-US" altLang="ko-KR" sz="4400" dirty="0">
                <a:latin typeface="HY견고딕" pitchFamily="18" charset="-127"/>
                <a:ea typeface="HY견고딕" pitchFamily="18" charset="-127"/>
                <a:cs typeface="+mj-cs"/>
              </a:rPr>
              <a:t> - terminal</a:t>
            </a:r>
            <a:endParaRPr lang="ko-KR" altLang="en-US" sz="44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9" name="Picture 12" descr="https://mail.naver.com/read/image/?mailSN=1559&amp;attachIndex=18&amp;contentType=image/png&amp;offset=439148&amp;size=49722&amp;mimeSN=1532918942.222915.18464.14080&amp;org=1&amp;u=yejin88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9120336" y="1124744"/>
            <a:ext cx="792088" cy="5400600"/>
          </a:xfrm>
          <a:prstGeom prst="rect">
            <a:avLst/>
          </a:prstGeom>
          <a:noFill/>
        </p:spPr>
      </p:pic>
      <p:pic>
        <p:nvPicPr>
          <p:cNvPr id="26627" name="Picture 3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791745" y="5805264"/>
            <a:ext cx="3971925" cy="704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TextBox 10"/>
          <p:cNvSpPr txBox="1"/>
          <p:nvPr/>
        </p:nvSpPr>
        <p:spPr>
          <a:xfrm>
            <a:off x="2351584" y="6021288"/>
            <a:ext cx="184377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Infer image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생성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8688289" y="620688"/>
            <a:ext cx="16562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itchFamily="18" charset="-127"/>
                <a:ea typeface="HY견고딕" pitchFamily="18" charset="-127"/>
              </a:rPr>
              <a:t>Train</a:t>
            </a:r>
            <a:r>
              <a:rPr lang="ko-KR" altLang="en-US" sz="1600" dirty="0">
                <a:latin typeface="HY견고딕" pitchFamily="18" charset="-127"/>
                <a:ea typeface="HY견고딕" pitchFamily="18" charset="-127"/>
              </a:rPr>
              <a:t>된 이미지</a:t>
            </a:r>
          </a:p>
        </p:txBody>
      </p:sp>
    </p:spTree>
    <p:extLst>
      <p:ext uri="{BB962C8B-B14F-4D97-AF65-F5344CB8AC3E}">
        <p14:creationId xmlns="" xmlns:p14="http://schemas.microsoft.com/office/powerpoint/2010/main" val="24926300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5720" y="2132857"/>
            <a:ext cx="4824536" cy="3867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제목 1"/>
          <p:cNvSpPr txBox="1">
            <a:spLocks/>
          </p:cNvSpPr>
          <p:nvPr/>
        </p:nvSpPr>
        <p:spPr>
          <a:xfrm>
            <a:off x="1919536" y="197768"/>
            <a:ext cx="835292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>
              <a:spcBef>
                <a:spcPct val="0"/>
              </a:spcBef>
              <a:defRPr/>
            </a:pPr>
            <a:r>
              <a:rPr lang="en-US" altLang="ko-KR" sz="4400" dirty="0">
                <a:latin typeface="HY견고딕" pitchFamily="18" charset="-127"/>
                <a:ea typeface="HY견고딕" pitchFamily="18" charset="-127"/>
                <a:cs typeface="+mj-cs"/>
              </a:rPr>
              <a:t>Web server - 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  <a:cs typeface="+mj-cs"/>
              </a:rPr>
              <a:t>localhost:3000</a:t>
            </a:r>
            <a:endParaRPr lang="ko-KR" altLang="en-US" sz="4400" dirty="0">
              <a:latin typeface="HY견고딕" pitchFamily="18" charset="-127"/>
              <a:ea typeface="HY견고딕" pitchFamily="18" charset="-127"/>
              <a:cs typeface="+mj-cs"/>
            </a:endParaRPr>
          </a:p>
        </p:txBody>
      </p:sp>
      <p:pic>
        <p:nvPicPr>
          <p:cNvPr id="25606" name="Picture 6" descr="https://mail.naver.com/read/image/?mailSN=1566&amp;attachIndex=2&amp;contentType=image/png&amp;offset=1466&amp;size=24864&amp;mimeSN=1532930817.876680.15470.9984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23592" y="1196752"/>
            <a:ext cx="6915150" cy="819150"/>
          </a:xfrm>
          <a:prstGeom prst="rect">
            <a:avLst/>
          </a:prstGeom>
          <a:noFill/>
        </p:spPr>
      </p:pic>
      <p:pic>
        <p:nvPicPr>
          <p:cNvPr id="25610" name="Picture 10" descr="https://mail.naver.com/read/image/?mailSN=1567&amp;attachIndex=3&amp;contentType=image/png&amp;offset=6032&amp;size=5758&amp;mimeSN=1532931179.86831.9702.50944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15881" y="5867400"/>
            <a:ext cx="1304925" cy="990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5716919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69373" y="2630346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TTF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생성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>
          <a:xfrm>
            <a:off x="387594" y="222107"/>
            <a:ext cx="7551061" cy="98786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Neural font progress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519212" y="1006931"/>
            <a:ext cx="11132127" cy="5725223"/>
            <a:chOff x="363682" y="844876"/>
            <a:chExt cx="11492345" cy="5493578"/>
          </a:xfrm>
        </p:grpSpPr>
        <p:cxnSp>
          <p:nvCxnSpPr>
            <p:cNvPr id="5" name="직선 연결선 4"/>
            <p:cNvCxnSpPr/>
            <p:nvPr/>
          </p:nvCxnSpPr>
          <p:spPr>
            <a:xfrm flipV="1">
              <a:off x="363682" y="3075709"/>
              <a:ext cx="11492345" cy="31174"/>
            </a:xfrm>
            <a:prstGeom prst="line">
              <a:avLst/>
            </a:prstGeom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연결선 5"/>
            <p:cNvCxnSpPr/>
            <p:nvPr/>
          </p:nvCxnSpPr>
          <p:spPr>
            <a:xfrm>
              <a:off x="1652155" y="3117273"/>
              <a:ext cx="0" cy="1122218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타원 6"/>
            <p:cNvSpPr/>
            <p:nvPr/>
          </p:nvSpPr>
          <p:spPr>
            <a:xfrm>
              <a:off x="1059873" y="4218709"/>
              <a:ext cx="1174173" cy="108065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이등변 삼각형 7"/>
            <p:cNvSpPr/>
            <p:nvPr/>
          </p:nvSpPr>
          <p:spPr>
            <a:xfrm rot="10800000">
              <a:off x="1527463" y="3117272"/>
              <a:ext cx="238991" cy="19742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1330036" y="4551218"/>
              <a:ext cx="67403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crop</a:t>
              </a:r>
              <a:endParaRPr lang="ko-KR" altLang="en-US" b="1" dirty="0"/>
            </a:p>
          </p:txBody>
        </p:sp>
        <p:cxnSp>
          <p:nvCxnSpPr>
            <p:cNvPr id="10" name="직선 연결선 9"/>
            <p:cNvCxnSpPr>
              <a:stCxn id="11" idx="4"/>
            </p:cNvCxnSpPr>
            <p:nvPr/>
          </p:nvCxnSpPr>
          <p:spPr>
            <a:xfrm flipH="1">
              <a:off x="3564085" y="2192481"/>
              <a:ext cx="5197" cy="904010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타원 10"/>
            <p:cNvSpPr/>
            <p:nvPr/>
          </p:nvSpPr>
          <p:spPr>
            <a:xfrm>
              <a:off x="2982195" y="1111827"/>
              <a:ext cx="1174173" cy="108065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/>
            <p:cNvSpPr/>
            <p:nvPr/>
          </p:nvSpPr>
          <p:spPr>
            <a:xfrm rot="10800000" flipV="1">
              <a:off x="3449783" y="2899063"/>
              <a:ext cx="238991" cy="19742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867894" y="1444336"/>
              <a:ext cx="1449436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font2image</a:t>
              </a:r>
              <a:endParaRPr lang="ko-KR" altLang="en-US" b="1" dirty="0"/>
            </a:p>
          </p:txBody>
        </p:sp>
        <p:cxnSp>
          <p:nvCxnSpPr>
            <p:cNvPr id="14" name="직선 연결선 13"/>
            <p:cNvCxnSpPr>
              <a:stCxn id="16" idx="0"/>
              <a:endCxn id="15" idx="0"/>
            </p:cNvCxnSpPr>
            <p:nvPr/>
          </p:nvCxnSpPr>
          <p:spPr>
            <a:xfrm>
              <a:off x="5730592" y="3283526"/>
              <a:ext cx="10393" cy="1402776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타원 14"/>
            <p:cNvSpPr/>
            <p:nvPr/>
          </p:nvSpPr>
          <p:spPr>
            <a:xfrm>
              <a:off x="5153898" y="4686302"/>
              <a:ext cx="1174173" cy="108065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/>
            <p:cNvSpPr/>
            <p:nvPr/>
          </p:nvSpPr>
          <p:spPr>
            <a:xfrm rot="10800000">
              <a:off x="5611097" y="3086099"/>
              <a:ext cx="238991" cy="19742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5257805" y="5029202"/>
              <a:ext cx="975460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err="1" smtClean="0"/>
                <a:t>pakage</a:t>
              </a:r>
              <a:endParaRPr lang="ko-KR" altLang="en-US" b="1" dirty="0"/>
            </a:p>
          </p:txBody>
        </p:sp>
        <p:cxnSp>
          <p:nvCxnSpPr>
            <p:cNvPr id="18" name="직선 연결선 17"/>
            <p:cNvCxnSpPr>
              <a:stCxn id="19" idx="4"/>
              <a:endCxn id="20" idx="0"/>
            </p:cNvCxnSpPr>
            <p:nvPr/>
          </p:nvCxnSpPr>
          <p:spPr>
            <a:xfrm>
              <a:off x="7995812" y="1925530"/>
              <a:ext cx="0" cy="952753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타원 18"/>
            <p:cNvSpPr/>
            <p:nvPr/>
          </p:nvSpPr>
          <p:spPr>
            <a:xfrm>
              <a:off x="7408725" y="844876"/>
              <a:ext cx="1174173" cy="108065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/>
            <p:cNvSpPr/>
            <p:nvPr/>
          </p:nvSpPr>
          <p:spPr>
            <a:xfrm rot="10800000" flipV="1">
              <a:off x="7876316" y="2878282"/>
              <a:ext cx="238991" cy="19742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7659215" y="1205278"/>
              <a:ext cx="6944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train</a:t>
              </a:r>
              <a:endParaRPr lang="ko-KR" altLang="en-US" b="1" dirty="0"/>
            </a:p>
          </p:txBody>
        </p:sp>
        <p:cxnSp>
          <p:nvCxnSpPr>
            <p:cNvPr id="22" name="직선 연결선 21"/>
            <p:cNvCxnSpPr/>
            <p:nvPr/>
          </p:nvCxnSpPr>
          <p:spPr>
            <a:xfrm flipH="1">
              <a:off x="10390909" y="3096491"/>
              <a:ext cx="10" cy="779318"/>
            </a:xfrm>
            <a:prstGeom prst="line">
              <a:avLst/>
            </a:prstGeom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타원 22"/>
            <p:cNvSpPr/>
            <p:nvPr/>
          </p:nvSpPr>
          <p:spPr>
            <a:xfrm>
              <a:off x="9819419" y="3865418"/>
              <a:ext cx="1174173" cy="1080654"/>
            </a:xfrm>
            <a:prstGeom prst="ellipse">
              <a:avLst/>
            </a:prstGeom>
            <a:noFill/>
            <a:ln w="38100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/>
            <p:cNvSpPr/>
            <p:nvPr/>
          </p:nvSpPr>
          <p:spPr>
            <a:xfrm rot="10800000">
              <a:off x="10266227" y="3096490"/>
              <a:ext cx="238991" cy="197427"/>
            </a:xfrm>
            <a:prstGeom prst="triangle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0089582" y="4218709"/>
              <a:ext cx="694421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/>
                <a:t>infer</a:t>
              </a:r>
              <a:endParaRPr lang="ko-KR" altLang="en-US" b="1" dirty="0"/>
            </a:p>
          </p:txBody>
        </p:sp>
        <p:pic>
          <p:nvPicPr>
            <p:cNvPr id="26" name="Picture 2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1365539" y="5776046"/>
              <a:ext cx="715792" cy="562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7" name="TextBox 26"/>
            <p:cNvSpPr txBox="1"/>
            <p:nvPr/>
          </p:nvSpPr>
          <p:spPr>
            <a:xfrm>
              <a:off x="519545" y="2608118"/>
              <a:ext cx="17924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Scanned image</a:t>
              </a:r>
              <a:endParaRPr lang="ko-KR" altLang="en-US" dirty="0"/>
            </a:p>
          </p:txBody>
        </p:sp>
        <p:pic>
          <p:nvPicPr>
            <p:cNvPr id="28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98586" y="1943100"/>
              <a:ext cx="491658" cy="619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9" name="TextBox 28"/>
            <p:cNvSpPr txBox="1"/>
            <p:nvPr/>
          </p:nvSpPr>
          <p:spPr>
            <a:xfrm>
              <a:off x="737755" y="5413664"/>
              <a:ext cx="17731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cropped image</a:t>
              </a:r>
              <a:endParaRPr lang="ko-KR" altLang="en-US" dirty="0"/>
            </a:p>
          </p:txBody>
        </p:sp>
        <p:pic>
          <p:nvPicPr>
            <p:cNvPr id="30" name="Picture 5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584302" y="3765839"/>
              <a:ext cx="1038225" cy="5524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1" name="Picture 6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648071" y="3785755"/>
              <a:ext cx="1009650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2" name="TextBox 31"/>
            <p:cNvSpPr txBox="1"/>
            <p:nvPr/>
          </p:nvSpPr>
          <p:spPr>
            <a:xfrm>
              <a:off x="2566549" y="3356263"/>
              <a:ext cx="22159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train.png &amp; val.png</a:t>
              </a:r>
              <a:endParaRPr lang="ko-KR" altLang="en-US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288967" y="1745672"/>
              <a:ext cx="82907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object</a:t>
              </a:r>
              <a:endParaRPr lang="ko-KR" altLang="en-US" dirty="0"/>
            </a:p>
          </p:txBody>
        </p:sp>
        <p:pic>
          <p:nvPicPr>
            <p:cNvPr id="34" name="Picture 7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5009719" y="2114984"/>
              <a:ext cx="676275" cy="6953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5" name="Picture 8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759161" y="2129270"/>
              <a:ext cx="590550" cy="666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36" name="Picture 9"/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7598785" y="3768869"/>
              <a:ext cx="736276" cy="4186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7" name="TextBox 36"/>
            <p:cNvSpPr txBox="1"/>
            <p:nvPr/>
          </p:nvSpPr>
          <p:spPr>
            <a:xfrm>
              <a:off x="7543800" y="3439390"/>
              <a:ext cx="925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sample</a:t>
              </a:r>
              <a:endParaRPr lang="ko-KR" altLang="en-US" dirty="0"/>
            </a:p>
          </p:txBody>
        </p:sp>
        <p:pic>
          <p:nvPicPr>
            <p:cNvPr id="39" name="Picture 11" descr="https://mail.naver.com/read/image/?mailSN=1512&amp;attachIndex=2&amp;contentType=image/png&amp;offset=1466&amp;size=1752&amp;mimeSN=1531106957.633876.12548.1792&amp;org=1&amp;u=yejin8861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10165773" y="2357293"/>
              <a:ext cx="466725" cy="457200"/>
            </a:xfrm>
            <a:prstGeom prst="rect">
              <a:avLst/>
            </a:prstGeom>
            <a:noFill/>
          </p:spPr>
        </p:pic>
        <p:sp>
          <p:nvSpPr>
            <p:cNvPr id="40" name="TextBox 39"/>
            <p:cNvSpPr txBox="1"/>
            <p:nvPr/>
          </p:nvSpPr>
          <p:spPr>
            <a:xfrm>
              <a:off x="9975274" y="1943099"/>
              <a:ext cx="75527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result</a:t>
              </a:r>
              <a:endParaRPr lang="ko-KR" altLang="en-US" dirty="0"/>
            </a:p>
          </p:txBody>
        </p:sp>
      </p:grpSp>
    </p:spTree>
    <p:extLst>
      <p:ext uri="{BB962C8B-B14F-4D97-AF65-F5344CB8AC3E}">
        <p14:creationId xmlns="" xmlns:p14="http://schemas.microsoft.com/office/powerpoint/2010/main" val="3486532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221309" y="905058"/>
            <a:ext cx="11757850" cy="4921901"/>
            <a:chOff x="221309" y="905058"/>
            <a:chExt cx="11757850" cy="4921901"/>
          </a:xfrm>
        </p:grpSpPr>
        <p:grpSp>
          <p:nvGrpSpPr>
            <p:cNvPr id="29" name="그룹 28"/>
            <p:cNvGrpSpPr/>
            <p:nvPr/>
          </p:nvGrpSpPr>
          <p:grpSpPr>
            <a:xfrm>
              <a:off x="221309" y="905058"/>
              <a:ext cx="11757850" cy="4779986"/>
              <a:chOff x="208609" y="1136665"/>
              <a:chExt cx="11757850" cy="4779986"/>
            </a:xfrm>
          </p:grpSpPr>
          <p:grpSp>
            <p:nvGrpSpPr>
              <p:cNvPr id="25" name="그룹 24"/>
              <p:cNvGrpSpPr/>
              <p:nvPr/>
            </p:nvGrpSpPr>
            <p:grpSpPr>
              <a:xfrm>
                <a:off x="208609" y="1136665"/>
                <a:ext cx="11757850" cy="4060579"/>
                <a:chOff x="208609" y="1136665"/>
                <a:chExt cx="11757850" cy="4060579"/>
              </a:xfrm>
            </p:grpSpPr>
            <p:pic>
              <p:nvPicPr>
                <p:cNvPr id="10" name="그림 9"/>
                <p:cNvPicPr>
                  <a:picLocks noChangeAspect="1"/>
                </p:cNvPicPr>
                <p:nvPr/>
              </p:nvPicPr>
              <p:blipFill>
                <a:blip r:embed="rId2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488428" y="3395068"/>
                  <a:ext cx="2082801" cy="1465143"/>
                </a:xfrm>
                <a:prstGeom prst="rect">
                  <a:avLst/>
                </a:prstGeom>
              </p:spPr>
            </p:pic>
            <p:pic>
              <p:nvPicPr>
                <p:cNvPr id="11" name="그림 10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483483" y="3242703"/>
                  <a:ext cx="2314452" cy="1769875"/>
                </a:xfrm>
                <a:prstGeom prst="rect">
                  <a:avLst/>
                </a:prstGeom>
              </p:spPr>
            </p:pic>
            <p:grpSp>
              <p:nvGrpSpPr>
                <p:cNvPr id="20" name="그룹 19"/>
                <p:cNvGrpSpPr/>
                <p:nvPr/>
              </p:nvGrpSpPr>
              <p:grpSpPr>
                <a:xfrm>
                  <a:off x="208609" y="1208527"/>
                  <a:ext cx="5934688" cy="3988717"/>
                  <a:chOff x="773035" y="1886180"/>
                  <a:chExt cx="5934688" cy="3988717"/>
                </a:xfrm>
              </p:grpSpPr>
              <p:grpSp>
                <p:nvGrpSpPr>
                  <p:cNvPr id="18" name="그룹 17"/>
                  <p:cNvGrpSpPr/>
                  <p:nvPr/>
                </p:nvGrpSpPr>
                <p:grpSpPr>
                  <a:xfrm>
                    <a:off x="773035" y="1886180"/>
                    <a:ext cx="5934688" cy="3988717"/>
                    <a:chOff x="773035" y="1886180"/>
                    <a:chExt cx="5934688" cy="3988717"/>
                  </a:xfrm>
                </p:grpSpPr>
                <p:pic>
                  <p:nvPicPr>
                    <p:cNvPr id="5" name="그림 4"/>
                    <p:cNvPicPr>
                      <a:picLocks noChangeAspect="1"/>
                    </p:cNvPicPr>
                    <p:nvPr/>
                  </p:nvPicPr>
                  <p:blipFill rotWithShape="1">
                    <a:blip r:embed="rId4" cstate="print">
                      <a:extLst>
                        <a:ext uri="{28A0092B-C50C-407E-A947-70E740481C1C}">
                          <a14:useLocalDpi xmlns="" xmlns:a14="http://schemas.microsoft.com/office/drawing/2010/main" val="0"/>
                        </a:ext>
                      </a:extLst>
                    </a:blip>
                    <a:srcRect l="19083" t="15676"/>
                    <a:stretch/>
                  </p:blipFill>
                  <p:spPr>
                    <a:xfrm>
                      <a:off x="773035" y="1886180"/>
                      <a:ext cx="2810931" cy="1752255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6" name="그림 5"/>
                    <p:cNvPicPr>
                      <a:picLocks noChangeAspect="1"/>
                    </p:cNvPicPr>
                    <p:nvPr/>
                  </p:nvPicPr>
                  <p:blipFill rotWithShape="1">
                    <a:blip r:embed="rId5" cstate="print">
                      <a:extLst>
                        <a:ext uri="{28A0092B-C50C-407E-A947-70E740481C1C}">
                          <a14:useLocalDpi xmlns="" xmlns:a14="http://schemas.microsoft.com/office/drawing/2010/main" val="0"/>
                        </a:ext>
                      </a:extLst>
                    </a:blip>
                    <a:srcRect l="19410" t="15677"/>
                    <a:stretch/>
                  </p:blipFill>
                  <p:spPr>
                    <a:xfrm>
                      <a:off x="3663402" y="1886180"/>
                      <a:ext cx="3044321" cy="189707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9" name="그림 8"/>
                    <p:cNvPicPr>
                      <a:picLocks noChangeAspect="1"/>
                    </p:cNvPicPr>
                    <p:nvPr/>
                  </p:nvPicPr>
                  <p:blipFill rotWithShape="1">
                    <a:blip r:embed="rId6" cstate="print">
                      <a:extLst>
                        <a:ext uri="{28A0092B-C50C-407E-A947-70E740481C1C}">
                          <a14:useLocalDpi xmlns="" xmlns:a14="http://schemas.microsoft.com/office/drawing/2010/main" val="0"/>
                        </a:ext>
                      </a:extLst>
                    </a:blip>
                    <a:srcRect l="30142" t="35696" r="30079" b="17966"/>
                    <a:stretch/>
                  </p:blipFill>
                  <p:spPr>
                    <a:xfrm>
                      <a:off x="1444017" y="4102100"/>
                      <a:ext cx="1143000" cy="1143000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2" name="그림 11"/>
                    <p:cNvPicPr>
                      <a:picLocks noChangeAspect="1"/>
                    </p:cNvPicPr>
                    <p:nvPr/>
                  </p:nvPicPr>
                  <p:blipFill rotWithShape="1">
                    <a:blip r:embed="rId7" cstate="print">
                      <a:extLst>
                        <a:ext uri="{28A0092B-C50C-407E-A947-70E740481C1C}">
                          <a14:useLocalDpi xmlns="" xmlns:a14="http://schemas.microsoft.com/office/drawing/2010/main" val="0"/>
                        </a:ext>
                      </a:extLst>
                    </a:blip>
                    <a:srcRect l="29643" t="36063" r="28810" b="16599"/>
                    <a:stretch/>
                  </p:blipFill>
                  <p:spPr>
                    <a:xfrm>
                      <a:off x="4532008" y="4102100"/>
                      <a:ext cx="1193800" cy="115570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" name="TextBox 15"/>
                    <p:cNvSpPr txBox="1"/>
                    <p:nvPr/>
                  </p:nvSpPr>
                  <p:spPr>
                    <a:xfrm>
                      <a:off x="1022313" y="5505565"/>
                      <a:ext cx="2216187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/>
                        <a:t>i</a:t>
                      </a:r>
                      <a:r>
                        <a:rPr lang="en-US" altLang="ko-KR" smtClean="0"/>
                        <a:t>nferred_AC4D.png</a:t>
                      </a:r>
                      <a:endParaRPr lang="ko-KR" altLang="en-US"/>
                    </a:p>
                  </p:txBody>
                </p:sp>
                <p:sp>
                  <p:nvSpPr>
                    <p:cNvPr id="17" name="TextBox 16"/>
                    <p:cNvSpPr txBox="1"/>
                    <p:nvPr/>
                  </p:nvSpPr>
                  <p:spPr>
                    <a:xfrm>
                      <a:off x="4532008" y="5473930"/>
                      <a:ext cx="1222393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altLang="ko-KR" smtClean="0"/>
                        <a:t>AC4D.svg</a:t>
                      </a:r>
                      <a:endParaRPr lang="ko-KR" altLang="en-US"/>
                    </a:p>
                  </p:txBody>
                </p:sp>
              </p:grpSp>
              <p:sp>
                <p:nvSpPr>
                  <p:cNvPr id="19" name="오른쪽 화살표 18"/>
                  <p:cNvSpPr/>
                  <p:nvPr/>
                </p:nvSpPr>
                <p:spPr>
                  <a:xfrm>
                    <a:off x="2968017" y="4318000"/>
                    <a:ext cx="1231900" cy="723900"/>
                  </a:xfrm>
                  <a:prstGeom prst="rightArrow">
                    <a:avLst/>
                  </a:prstGeom>
                </p:spPr>
                <p:style>
                  <a:lnRef idx="1">
                    <a:schemeClr val="accent2"/>
                  </a:lnRef>
                  <a:fillRef idx="2">
                    <a:schemeClr val="accent2"/>
                  </a:fillRef>
                  <a:effectRef idx="1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>
                      <a:ln w="22225">
                        <a:solidFill>
                          <a:schemeClr val="accent2"/>
                        </a:solidFill>
                        <a:prstDash val="solid"/>
                      </a:ln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</a:endParaRPr>
                  </a:p>
                </p:txBody>
              </p:sp>
            </p:grpSp>
            <p:pic>
              <p:nvPicPr>
                <p:cNvPr id="21" name="그림 20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143297" y="1161584"/>
                  <a:ext cx="2832544" cy="1990963"/>
                </a:xfrm>
                <a:prstGeom prst="rect">
                  <a:avLst/>
                </a:prstGeom>
              </p:spPr>
            </p:pic>
            <p:pic>
              <p:nvPicPr>
                <p:cNvPr id="22" name="그림 21"/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=""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093200" y="1136665"/>
                  <a:ext cx="2873259" cy="1938776"/>
                </a:xfrm>
                <a:prstGeom prst="rect">
                  <a:avLst/>
                </a:prstGeom>
              </p:spPr>
            </p:pic>
            <p:sp>
              <p:nvSpPr>
                <p:cNvPr id="23" name="오른쪽 화살표 22"/>
                <p:cNvSpPr/>
                <p:nvPr/>
              </p:nvSpPr>
              <p:spPr>
                <a:xfrm>
                  <a:off x="5485365" y="3640347"/>
                  <a:ext cx="1231900" cy="723900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  <p:sp>
              <p:nvSpPr>
                <p:cNvPr id="24" name="오른쪽 화살표 23"/>
                <p:cNvSpPr/>
                <p:nvPr/>
              </p:nvSpPr>
              <p:spPr>
                <a:xfrm>
                  <a:off x="8527232" y="3640347"/>
                  <a:ext cx="1231900" cy="723900"/>
                </a:xfrm>
                <a:prstGeom prst="rightArrow">
                  <a:avLst/>
                </a:prstGeom>
              </p:spPr>
              <p:style>
                <a:lnRef idx="1">
                  <a:schemeClr val="accent2"/>
                </a:lnRef>
                <a:fillRef idx="2">
                  <a:schemeClr val="accent2"/>
                </a:fillRef>
                <a:effectRef idx="1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n w="22225">
                      <a:solidFill>
                        <a:schemeClr val="accent2"/>
                      </a:solidFill>
                      <a:prstDash val="solid"/>
                    </a:ln>
                    <a:solidFill>
                      <a:schemeClr val="accent2">
                        <a:lumMod val="40000"/>
                        <a:lumOff val="60000"/>
                      </a:schemeClr>
                    </a:solidFill>
                  </a:endParaRPr>
                </a:p>
              </p:txBody>
            </p:sp>
          </p:grpSp>
          <p:sp>
            <p:nvSpPr>
              <p:cNvPr id="26" name="TextBox 25"/>
              <p:cNvSpPr txBox="1"/>
              <p:nvPr/>
            </p:nvSpPr>
            <p:spPr>
              <a:xfrm>
                <a:off x="5161382" y="5547319"/>
                <a:ext cx="2118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svgicons2svgfont</a:t>
                </a:r>
                <a:endParaRPr lang="ko-KR" altLang="en-US"/>
              </a:p>
            </p:txBody>
          </p:sp>
          <p:sp>
            <p:nvSpPr>
              <p:cNvPr id="27" name="TextBox 26"/>
              <p:cNvSpPr txBox="1"/>
              <p:nvPr/>
            </p:nvSpPr>
            <p:spPr>
              <a:xfrm>
                <a:off x="2022591" y="5547319"/>
                <a:ext cx="19449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imagedataToSVG</a:t>
                </a:r>
                <a:endParaRPr lang="ko-KR" altLang="en-US"/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8684814" y="5500378"/>
                <a:ext cx="107431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svg2ttf</a:t>
                </a:r>
                <a:endParaRPr lang="ko-KR" altLang="en-US"/>
              </a:p>
            </p:txBody>
          </p:sp>
        </p:grpSp>
        <p:sp>
          <p:nvSpPr>
            <p:cNvPr id="30" name="직사각형 29"/>
            <p:cNvSpPr/>
            <p:nvPr/>
          </p:nvSpPr>
          <p:spPr>
            <a:xfrm>
              <a:off x="8387532" y="5167170"/>
              <a:ext cx="1536700" cy="620883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2034893" y="5179870"/>
              <a:ext cx="1944991" cy="647089"/>
            </a:xfrm>
            <a:prstGeom prst="rect">
              <a:avLst/>
            </a:prstGeom>
            <a:noFill/>
            <a:ln w="571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5183501" y="5179870"/>
            <a:ext cx="1944991" cy="63653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4521121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1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1006" t="-12801"/>
          <a:stretch/>
        </p:blipFill>
        <p:spPr>
          <a:xfrm>
            <a:off x="1027914" y="1461485"/>
            <a:ext cx="10990262" cy="41240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25180" y="892526"/>
            <a:ext cx="5185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mtClean="0"/>
              <a:t>Step 1 : svgicons2svgfont (</a:t>
            </a:r>
            <a:r>
              <a:rPr lang="ko-KR" altLang="en-US" sz="2400" smtClean="0"/>
              <a:t>외부모듈</a:t>
            </a:r>
            <a:r>
              <a:rPr lang="en-US" altLang="ko-KR" sz="2400" smtClean="0"/>
              <a:t>)</a:t>
            </a:r>
            <a:endParaRPr lang="ko-KR" altLang="en-US" sz="2400"/>
          </a:p>
        </p:txBody>
      </p:sp>
      <p:grpSp>
        <p:nvGrpSpPr>
          <p:cNvPr id="18" name="그룹 17"/>
          <p:cNvGrpSpPr/>
          <p:nvPr/>
        </p:nvGrpSpPr>
        <p:grpSpPr>
          <a:xfrm>
            <a:off x="6523045" y="2535148"/>
            <a:ext cx="5522424" cy="2701811"/>
            <a:chOff x="6484937" y="2071170"/>
            <a:chExt cx="5522424" cy="2701811"/>
          </a:xfrm>
        </p:grpSpPr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6783" y="2771801"/>
              <a:ext cx="5390578" cy="1577548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6484937" y="2071170"/>
              <a:ext cx="422304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smtClean="0"/>
                <a:t>Step 2 : svg2ttf (</a:t>
              </a:r>
              <a:r>
                <a:rPr lang="ko-KR" altLang="en-US" sz="2400" smtClean="0"/>
                <a:t>내부모듈</a:t>
              </a:r>
              <a:r>
                <a:rPr lang="en-US" altLang="ko-KR" sz="2400" smtClean="0"/>
                <a:t>)</a:t>
              </a:r>
              <a:endParaRPr lang="ko-KR" altLang="en-US" sz="2400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8570112" y="4403649"/>
              <a:ext cx="14097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g</a:t>
              </a:r>
              <a:r>
                <a:rPr lang="en-US" altLang="ko-KR" smtClean="0"/>
                <a:t>enerate.js</a:t>
              </a:r>
              <a:endParaRPr lang="ko-KR" altLang="en-US"/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125796" y="3024590"/>
            <a:ext cx="6204856" cy="2315900"/>
            <a:chOff x="290896" y="3034961"/>
            <a:chExt cx="6204856" cy="2315900"/>
          </a:xfrm>
        </p:grpSpPr>
        <p:grpSp>
          <p:nvGrpSpPr>
            <p:cNvPr id="24" name="그룹 23"/>
            <p:cNvGrpSpPr/>
            <p:nvPr/>
          </p:nvGrpSpPr>
          <p:grpSpPr>
            <a:xfrm>
              <a:off x="694301" y="3034961"/>
              <a:ext cx="2118053" cy="497258"/>
              <a:chOff x="751412" y="2072593"/>
              <a:chExt cx="2118053" cy="49725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751412" y="2138002"/>
                <a:ext cx="2118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smtClean="0"/>
                  <a:t>svgicons2svgfont</a:t>
                </a:r>
                <a:endParaRPr lang="ko-KR" altLang="en-US" b="1"/>
              </a:p>
            </p:txBody>
          </p:sp>
          <p:sp>
            <p:nvSpPr>
              <p:cNvPr id="19" name="직사각형 18"/>
              <p:cNvSpPr/>
              <p:nvPr/>
            </p:nvSpPr>
            <p:spPr>
              <a:xfrm>
                <a:off x="810758" y="2072593"/>
                <a:ext cx="2033307" cy="497258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3" name="그룹 22"/>
            <p:cNvGrpSpPr/>
            <p:nvPr/>
          </p:nvGrpSpPr>
          <p:grpSpPr>
            <a:xfrm>
              <a:off x="290896" y="3694469"/>
              <a:ext cx="6204856" cy="1656392"/>
              <a:chOff x="53546" y="2386369"/>
              <a:chExt cx="6204856" cy="1656392"/>
            </a:xfrm>
          </p:grpSpPr>
          <p:pic>
            <p:nvPicPr>
              <p:cNvPr id="8" name="그림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929828" y="2427593"/>
                <a:ext cx="1828475" cy="1398245"/>
              </a:xfrm>
              <a:prstGeom prst="rect">
                <a:avLst/>
              </a:prstGeom>
            </p:spPr>
          </p:pic>
          <p:pic>
            <p:nvPicPr>
              <p:cNvPr id="22" name="그림 2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75601" y="2386369"/>
                <a:ext cx="2082801" cy="146514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9643" t="36063" r="28810" b="16599"/>
              <a:stretch/>
            </p:blipFill>
            <p:spPr>
              <a:xfrm>
                <a:off x="121323" y="2588325"/>
                <a:ext cx="1052051" cy="1018475"/>
              </a:xfrm>
              <a:prstGeom prst="rect">
                <a:avLst/>
              </a:prstGeom>
            </p:spPr>
          </p:pic>
          <p:sp>
            <p:nvSpPr>
              <p:cNvPr id="11" name="TextBox 10"/>
              <p:cNvSpPr txBox="1"/>
              <p:nvPr/>
            </p:nvSpPr>
            <p:spPr>
              <a:xfrm>
                <a:off x="53546" y="3673429"/>
                <a:ext cx="1222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AC4D.svg</a:t>
                </a:r>
                <a:endParaRPr lang="ko-KR" altLang="en-US"/>
              </a:p>
            </p:txBody>
          </p:sp>
          <p:sp>
            <p:nvSpPr>
              <p:cNvPr id="13" name="오른쪽 화살표 12"/>
              <p:cNvSpPr/>
              <p:nvPr/>
            </p:nvSpPr>
            <p:spPr>
              <a:xfrm>
                <a:off x="1275939" y="2824671"/>
                <a:ext cx="902521" cy="498577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" name="오른쪽 화살표 19"/>
              <p:cNvSpPr/>
              <p:nvPr/>
            </p:nvSpPr>
            <p:spPr>
              <a:xfrm>
                <a:off x="3605875" y="2821632"/>
                <a:ext cx="902521" cy="498577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25" name="그룹 24"/>
            <p:cNvGrpSpPr/>
            <p:nvPr/>
          </p:nvGrpSpPr>
          <p:grpSpPr>
            <a:xfrm>
              <a:off x="3843225" y="3043736"/>
              <a:ext cx="1033177" cy="517737"/>
              <a:chOff x="751412" y="2072593"/>
              <a:chExt cx="2118053" cy="497258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751412" y="2138002"/>
                <a:ext cx="211805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smtClean="0"/>
                  <a:t>svg2ttf</a:t>
                </a:r>
                <a:endParaRPr lang="ko-KR" altLang="en-US" b="1"/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810758" y="2072593"/>
                <a:ext cx="2033307" cy="497258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="" xmlns:p14="http://schemas.microsoft.com/office/powerpoint/2010/main" val="41000426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/>
          <p:cNvGrpSpPr/>
          <p:nvPr/>
        </p:nvGrpSpPr>
        <p:grpSpPr>
          <a:xfrm>
            <a:off x="238548" y="1233628"/>
            <a:ext cx="6162252" cy="2157593"/>
            <a:chOff x="238548" y="1233628"/>
            <a:chExt cx="5719666" cy="2157593"/>
          </a:xfrm>
        </p:grpSpPr>
        <p:grpSp>
          <p:nvGrpSpPr>
            <p:cNvPr id="8" name="그룹 7"/>
            <p:cNvGrpSpPr/>
            <p:nvPr/>
          </p:nvGrpSpPr>
          <p:grpSpPr>
            <a:xfrm>
              <a:off x="238548" y="1233628"/>
              <a:ext cx="5719666" cy="1753787"/>
              <a:chOff x="300134" y="1975682"/>
              <a:chExt cx="7218104" cy="1595096"/>
            </a:xfrm>
          </p:grpSpPr>
          <p:pic>
            <p:nvPicPr>
              <p:cNvPr id="2" name="그림 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t="18863" b="21257"/>
              <a:stretch/>
            </p:blipFill>
            <p:spPr>
              <a:xfrm>
                <a:off x="300134" y="1975682"/>
                <a:ext cx="7218104" cy="1595096"/>
              </a:xfrm>
              <a:prstGeom prst="rect">
                <a:avLst/>
              </a:prstGeom>
            </p:spPr>
          </p:pic>
          <p:sp>
            <p:nvSpPr>
              <p:cNvPr id="3" name="직사각형 2"/>
              <p:cNvSpPr/>
              <p:nvPr/>
            </p:nvSpPr>
            <p:spPr>
              <a:xfrm>
                <a:off x="698499" y="2755902"/>
                <a:ext cx="1727200" cy="226596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9" name="TextBox 8"/>
            <p:cNvSpPr txBox="1"/>
            <p:nvPr/>
          </p:nvSpPr>
          <p:spPr>
            <a:xfrm>
              <a:off x="2253831" y="2991111"/>
              <a:ext cx="16891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/>
                <a:t>f</a:t>
              </a:r>
              <a:r>
                <a:rPr lang="en-US" altLang="ko-KR" sz="2000" smtClean="0"/>
                <a:t>ont_ss.svg</a:t>
              </a:r>
              <a:endParaRPr lang="ko-KR" altLang="en-US" sz="2000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1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357006" y="189650"/>
            <a:ext cx="2795488" cy="987860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solidFill>
                  <a:srgbClr val="FF0000"/>
                </a:solidFill>
              </a:rPr>
              <a:t>※ </a:t>
            </a:r>
            <a:r>
              <a:rPr lang="ko-KR" altLang="en-US" sz="3600" smtClean="0">
                <a:solidFill>
                  <a:srgbClr val="FF0000"/>
                </a:solidFill>
              </a:rPr>
              <a:t>문제점</a:t>
            </a:r>
            <a:endParaRPr lang="ko-KR" altLang="en-US" sz="3600">
              <a:solidFill>
                <a:srgbClr val="FF0000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r="39179" b="49653"/>
          <a:stretch/>
        </p:blipFill>
        <p:spPr>
          <a:xfrm>
            <a:off x="6815120" y="3378521"/>
            <a:ext cx="4529862" cy="23166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38586" t="49118"/>
          <a:stretch/>
        </p:blipFill>
        <p:spPr>
          <a:xfrm>
            <a:off x="6815120" y="189650"/>
            <a:ext cx="4517610" cy="2320231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238548" y="3845257"/>
            <a:ext cx="6470896" cy="2262772"/>
            <a:chOff x="238548" y="3585638"/>
            <a:chExt cx="6470896" cy="2262772"/>
          </a:xfrm>
        </p:grpSpPr>
        <p:pic>
          <p:nvPicPr>
            <p:cNvPr id="12" name="그림 11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35517"/>
            <a:stretch/>
          </p:blipFill>
          <p:spPr>
            <a:xfrm>
              <a:off x="238548" y="3710208"/>
              <a:ext cx="6470896" cy="1725392"/>
            </a:xfrm>
            <a:prstGeom prst="rect">
              <a:avLst/>
            </a:prstGeom>
          </p:spPr>
        </p:pic>
        <p:sp>
          <p:nvSpPr>
            <p:cNvPr id="13" name="직사각형 12"/>
            <p:cNvSpPr/>
            <p:nvPr/>
          </p:nvSpPr>
          <p:spPr>
            <a:xfrm>
              <a:off x="1928016" y="3585638"/>
              <a:ext cx="1368643" cy="249139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355431" y="5448300"/>
              <a:ext cx="13021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mtClean="0"/>
                <a:t>MH.svg</a:t>
              </a:r>
              <a:endParaRPr lang="ko-KR" altLang="en-US" sz="2000"/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8521700" y="2509881"/>
            <a:ext cx="1714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/>
              <a:t>m</a:t>
            </a:r>
            <a:r>
              <a:rPr lang="en-US" altLang="ko-KR" sz="2000" smtClean="0"/>
              <a:t>yfont.ttf</a:t>
            </a:r>
            <a:endParaRPr lang="ko-KR" altLang="en-US" sz="2000"/>
          </a:p>
        </p:txBody>
      </p:sp>
      <p:sp>
        <p:nvSpPr>
          <p:cNvPr id="18" name="TextBox 17"/>
          <p:cNvSpPr txBox="1"/>
          <p:nvPr/>
        </p:nvSpPr>
        <p:spPr>
          <a:xfrm>
            <a:off x="8705850" y="5763639"/>
            <a:ext cx="1346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smtClean="0"/>
              <a:t>MH.ttf</a:t>
            </a:r>
            <a:endParaRPr lang="ko-KR" altLang="en-US" sz="2000"/>
          </a:p>
        </p:txBody>
      </p:sp>
    </p:spTree>
    <p:extLst>
      <p:ext uri="{BB962C8B-B14F-4D97-AF65-F5344CB8AC3E}">
        <p14:creationId xmlns="" xmlns:p14="http://schemas.microsoft.com/office/powerpoint/2010/main" val="2541656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58981" y="2713470"/>
            <a:ext cx="10515600" cy="1325563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CPU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GPU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362" y="1155700"/>
            <a:ext cx="5621837" cy="51428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7868" y="3637246"/>
            <a:ext cx="5767288" cy="2280953"/>
          </a:xfrm>
          <a:prstGeom prst="rect">
            <a:avLst/>
          </a:prstGeom>
        </p:spPr>
      </p:pic>
      <p:grpSp>
        <p:nvGrpSpPr>
          <p:cNvPr id="25" name="그룹 24"/>
          <p:cNvGrpSpPr/>
          <p:nvPr/>
        </p:nvGrpSpPr>
        <p:grpSpPr>
          <a:xfrm>
            <a:off x="5916417" y="300973"/>
            <a:ext cx="4133850" cy="3067050"/>
            <a:chOff x="5870575" y="434975"/>
            <a:chExt cx="4133850" cy="3067050"/>
          </a:xfrm>
        </p:grpSpPr>
        <p:pic>
          <p:nvPicPr>
            <p:cNvPr id="24" name="그림 2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0575" y="434975"/>
              <a:ext cx="4133850" cy="3067050"/>
            </a:xfrm>
            <a:prstGeom prst="rect">
              <a:avLst/>
            </a:prstGeom>
          </p:spPr>
        </p:pic>
        <p:sp>
          <p:nvSpPr>
            <p:cNvPr id="9" name="직사각형 8"/>
            <p:cNvSpPr/>
            <p:nvPr/>
          </p:nvSpPr>
          <p:spPr>
            <a:xfrm>
              <a:off x="7950200" y="2235200"/>
              <a:ext cx="749300" cy="381000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13" name="직각 삼각형 12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2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2313730" y="6289860"/>
            <a:ext cx="1435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enerate.js</a:t>
            </a:r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8265917" y="6087313"/>
            <a:ext cx="15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yfont.ttf</a:t>
            </a: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88473" y="2064833"/>
            <a:ext cx="15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</a:t>
            </a:r>
            <a:r>
              <a:rPr lang="en-US" altLang="ko-KR" smtClean="0"/>
              <a:t>ont_ss.svg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6235700" y="459305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</a:t>
            </a:r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tf font viewer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802305" y="4593056"/>
            <a:ext cx="1714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Font forge</a:t>
            </a:r>
            <a:endParaRPr lang="ko-KR" altLang="en-US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22740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그룹 49"/>
          <p:cNvGrpSpPr/>
          <p:nvPr/>
        </p:nvGrpSpPr>
        <p:grpSpPr>
          <a:xfrm>
            <a:off x="300134" y="1166455"/>
            <a:ext cx="6099788" cy="5151009"/>
            <a:chOff x="300134" y="1166455"/>
            <a:chExt cx="6099788" cy="5151009"/>
          </a:xfrm>
        </p:grpSpPr>
        <p:grpSp>
          <p:nvGrpSpPr>
            <p:cNvPr id="42" name="그룹 41"/>
            <p:cNvGrpSpPr/>
            <p:nvPr/>
          </p:nvGrpSpPr>
          <p:grpSpPr>
            <a:xfrm>
              <a:off x="300134" y="1166455"/>
              <a:ext cx="6099788" cy="4005596"/>
              <a:chOff x="869009" y="1300379"/>
              <a:chExt cx="6099788" cy="4005596"/>
            </a:xfrm>
          </p:grpSpPr>
          <p:pic>
            <p:nvPicPr>
              <p:cNvPr id="32" name="그림 31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9083" t="15676"/>
              <a:stretch/>
            </p:blipFill>
            <p:spPr>
              <a:xfrm>
                <a:off x="1034109" y="1300379"/>
                <a:ext cx="2810931" cy="1752255"/>
              </a:xfrm>
              <a:prstGeom prst="rect">
                <a:avLst/>
              </a:prstGeom>
            </p:spPr>
          </p:pic>
          <p:pic>
            <p:nvPicPr>
              <p:cNvPr id="33" name="그림 32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19410" t="15677"/>
              <a:stretch/>
            </p:blipFill>
            <p:spPr>
              <a:xfrm>
                <a:off x="3924476" y="1300379"/>
                <a:ext cx="3044321" cy="1897079"/>
              </a:xfrm>
              <a:prstGeom prst="rect">
                <a:avLst/>
              </a:prstGeom>
            </p:spPr>
          </p:pic>
          <p:pic>
            <p:nvPicPr>
              <p:cNvPr id="34" name="그림 33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30142" t="35696" r="30079" b="17966"/>
              <a:stretch/>
            </p:blipFill>
            <p:spPr>
              <a:xfrm>
                <a:off x="1348546" y="3528999"/>
                <a:ext cx="1143000" cy="1143000"/>
              </a:xfrm>
              <a:prstGeom prst="rect">
                <a:avLst/>
              </a:prstGeom>
            </p:spPr>
          </p:pic>
          <p:pic>
            <p:nvPicPr>
              <p:cNvPr id="35" name="그림 34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="" xmlns:a14="http://schemas.microsoft.com/office/drawing/2010/main" val="0"/>
                  </a:ext>
                </a:extLst>
              </a:blip>
              <a:srcRect l="29643" t="36063" r="28810" b="16599"/>
              <a:stretch/>
            </p:blipFill>
            <p:spPr>
              <a:xfrm>
                <a:off x="5265171" y="3579798"/>
                <a:ext cx="1193800" cy="1155700"/>
              </a:xfrm>
              <a:prstGeom prst="rect">
                <a:avLst/>
              </a:prstGeom>
            </p:spPr>
          </p:pic>
          <p:sp>
            <p:nvSpPr>
              <p:cNvPr id="36" name="TextBox 35"/>
              <p:cNvSpPr txBox="1"/>
              <p:nvPr/>
            </p:nvSpPr>
            <p:spPr>
              <a:xfrm>
                <a:off x="869009" y="4936643"/>
                <a:ext cx="22161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/>
                  <a:t>i</a:t>
                </a:r>
                <a:r>
                  <a:rPr lang="en-US" altLang="ko-KR" smtClean="0"/>
                  <a:t>nferred_AC4D.png</a:t>
                </a:r>
                <a:endParaRPr lang="ko-KR" altLang="en-US"/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5265171" y="4917319"/>
                <a:ext cx="122239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AC4D.svg</a:t>
                </a:r>
                <a:endParaRPr lang="ko-KR" altLang="en-US"/>
              </a:p>
            </p:txBody>
          </p:sp>
          <p:sp>
            <p:nvSpPr>
              <p:cNvPr id="38" name="오른쪽 화살표 37"/>
              <p:cNvSpPr/>
              <p:nvPr/>
            </p:nvSpPr>
            <p:spPr>
              <a:xfrm>
                <a:off x="3229091" y="3732199"/>
                <a:ext cx="1231900" cy="723900"/>
              </a:xfrm>
              <a:prstGeom prst="rightArrow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n w="22225">
                    <a:solidFill>
                      <a:schemeClr val="accent2"/>
                    </a:solidFill>
                    <a:prstDash val="solid"/>
                  </a:ln>
                  <a:solidFill>
                    <a:schemeClr val="accent2">
                      <a:lumMod val="40000"/>
                      <a:lumOff val="60000"/>
                    </a:schemeClr>
                  </a:solidFill>
                </a:endParaRPr>
              </a:p>
            </p:txBody>
          </p:sp>
        </p:grpSp>
        <p:grpSp>
          <p:nvGrpSpPr>
            <p:cNvPr id="41" name="그룹 40"/>
            <p:cNvGrpSpPr/>
            <p:nvPr/>
          </p:nvGrpSpPr>
          <p:grpSpPr>
            <a:xfrm>
              <a:off x="2187293" y="3995194"/>
              <a:ext cx="2036914" cy="856039"/>
              <a:chOff x="2847693" y="5429463"/>
              <a:chExt cx="1945389" cy="856039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2848091" y="5639171"/>
                <a:ext cx="194499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smtClean="0"/>
                  <a:t>imagedataToSVG</a:t>
                </a:r>
                <a:endParaRPr lang="ko-KR" altLang="en-US" b="1"/>
              </a:p>
            </p:txBody>
          </p:sp>
          <p:sp>
            <p:nvSpPr>
              <p:cNvPr id="40" name="직사각형 39"/>
              <p:cNvSpPr/>
              <p:nvPr/>
            </p:nvSpPr>
            <p:spPr>
              <a:xfrm>
                <a:off x="2847693" y="5429463"/>
                <a:ext cx="1944991" cy="809856"/>
              </a:xfrm>
              <a:prstGeom prst="rect">
                <a:avLst/>
              </a:prstGeom>
              <a:noFill/>
              <a:ln w="57150"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7" name="그룹 46"/>
            <p:cNvGrpSpPr/>
            <p:nvPr/>
          </p:nvGrpSpPr>
          <p:grpSpPr>
            <a:xfrm>
              <a:off x="893247" y="5376092"/>
              <a:ext cx="4924707" cy="941372"/>
              <a:chOff x="2580993" y="5143857"/>
              <a:chExt cx="4924707" cy="941372"/>
            </a:xfrm>
          </p:grpSpPr>
          <p:sp>
            <p:nvSpPr>
              <p:cNvPr id="43" name="TextBox 42"/>
              <p:cNvSpPr txBox="1"/>
              <p:nvPr/>
            </p:nvSpPr>
            <p:spPr>
              <a:xfrm>
                <a:off x="2580993" y="5429877"/>
                <a:ext cx="492470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mtClean="0"/>
                  <a:t>Image data  -&gt;  tracedata  -&gt;  svgString</a:t>
                </a:r>
                <a:endParaRPr lang="ko-KR" altLang="en-US"/>
              </a:p>
            </p:txBody>
          </p:sp>
          <p:sp>
            <p:nvSpPr>
              <p:cNvPr id="45" name="타원 44"/>
              <p:cNvSpPr/>
              <p:nvPr/>
            </p:nvSpPr>
            <p:spPr>
              <a:xfrm>
                <a:off x="5795984" y="5143857"/>
                <a:ext cx="1384300" cy="941372"/>
              </a:xfrm>
              <a:prstGeom prst="ellipse">
                <a:avLst/>
              </a:prstGeom>
              <a:noFill/>
              <a:ln w="38100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>
                  <a:solidFill>
                    <a:schemeClr val="bg1"/>
                  </a:solidFill>
                </a:rPr>
                <a:t>2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8" name="제목 3"/>
          <p:cNvSpPr>
            <a:spLocks noGrp="1"/>
          </p:cNvSpPr>
          <p:nvPr>
            <p:ph type="title"/>
          </p:nvPr>
        </p:nvSpPr>
        <p:spPr>
          <a:xfrm>
            <a:off x="1357006" y="189650"/>
            <a:ext cx="2795488" cy="987860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solidFill>
                  <a:srgbClr val="FF0000"/>
                </a:solidFill>
              </a:rPr>
              <a:t>※ </a:t>
            </a:r>
            <a:r>
              <a:rPr lang="ko-KR" altLang="en-US" sz="3600" smtClean="0">
                <a:solidFill>
                  <a:srgbClr val="FF0000"/>
                </a:solidFill>
              </a:rPr>
              <a:t>문제점</a:t>
            </a:r>
            <a:endParaRPr lang="ko-KR" altLang="en-US" sz="3600">
              <a:solidFill>
                <a:srgbClr val="FF0000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8355722" y="4038419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enerate.js</a:t>
            </a:r>
            <a:endParaRPr lang="ko-KR" altLang="en-US"/>
          </a:p>
        </p:txBody>
      </p:sp>
      <p:grpSp>
        <p:nvGrpSpPr>
          <p:cNvPr id="52" name="그룹 51"/>
          <p:cNvGrpSpPr/>
          <p:nvPr/>
        </p:nvGrpSpPr>
        <p:grpSpPr>
          <a:xfrm>
            <a:off x="6322858" y="1674243"/>
            <a:ext cx="5792928" cy="2211818"/>
            <a:chOff x="6322858" y="1674243"/>
            <a:chExt cx="5792928" cy="2211818"/>
          </a:xfrm>
        </p:grpSpPr>
        <p:pic>
          <p:nvPicPr>
            <p:cNvPr id="49" name="그림 48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t="17743" b="44008"/>
            <a:stretch/>
          </p:blipFill>
          <p:spPr>
            <a:xfrm>
              <a:off x="6322858" y="1674243"/>
              <a:ext cx="5792928" cy="2211818"/>
            </a:xfrm>
            <a:prstGeom prst="rect">
              <a:avLst/>
            </a:prstGeom>
          </p:spPr>
        </p:pic>
        <p:sp>
          <p:nvSpPr>
            <p:cNvPr id="51" name="직사각형 50"/>
            <p:cNvSpPr/>
            <p:nvPr/>
          </p:nvSpPr>
          <p:spPr>
            <a:xfrm>
              <a:off x="6984136" y="3335837"/>
              <a:ext cx="3860800" cy="220075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="" xmlns:p14="http://schemas.microsoft.com/office/powerpoint/2010/main" val="2305219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469256" y="1093215"/>
            <a:ext cx="6498959" cy="3967490"/>
            <a:chOff x="300134" y="1349077"/>
            <a:chExt cx="6498959" cy="3967490"/>
          </a:xfrm>
        </p:grpSpPr>
        <p:pic>
          <p:nvPicPr>
            <p:cNvPr id="16" name="그림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84641" y="3546692"/>
              <a:ext cx="2314452" cy="1769875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19410" t="15677"/>
            <a:stretch/>
          </p:blipFill>
          <p:spPr>
            <a:xfrm>
              <a:off x="300134" y="1396020"/>
              <a:ext cx="3044321" cy="1897079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9643" t="36063" r="28810" b="16599"/>
            <a:stretch/>
          </p:blipFill>
          <p:spPr>
            <a:xfrm>
              <a:off x="604543" y="3622607"/>
              <a:ext cx="1193800" cy="1155700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99901" y="4923149"/>
              <a:ext cx="12223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mtClean="0"/>
                <a:t>AC4D.svg</a:t>
              </a:r>
              <a:endParaRPr lang="ko-KR" altLang="en-US"/>
            </a:p>
          </p:txBody>
        </p:sp>
        <p:pic>
          <p:nvPicPr>
            <p:cNvPr id="20" name="그림 1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44455" y="1349077"/>
              <a:ext cx="2832544" cy="1990963"/>
            </a:xfrm>
            <a:prstGeom prst="rect">
              <a:avLst/>
            </a:prstGeom>
          </p:spPr>
        </p:pic>
        <p:sp>
          <p:nvSpPr>
            <p:cNvPr id="21" name="오른쪽 화살표 20"/>
            <p:cNvSpPr/>
            <p:nvPr/>
          </p:nvSpPr>
          <p:spPr>
            <a:xfrm>
              <a:off x="2686523" y="3827840"/>
              <a:ext cx="1231900" cy="723900"/>
            </a:xfrm>
            <a:prstGeom prst="rightArrow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ko-KR" altLang="en-US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301631" y="4407448"/>
              <a:ext cx="21180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smtClean="0"/>
                <a:t>svgicons2svgfont</a:t>
              </a:r>
              <a:endParaRPr lang="ko-KR" altLang="en-US" b="1"/>
            </a:p>
          </p:txBody>
        </p:sp>
      </p:grpSp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>
                  <a:solidFill>
                    <a:schemeClr val="bg1"/>
                  </a:solidFill>
                </a:rPr>
                <a:t>2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14" name="제목 3"/>
          <p:cNvSpPr>
            <a:spLocks noGrp="1"/>
          </p:cNvSpPr>
          <p:nvPr>
            <p:ph type="title"/>
          </p:nvPr>
        </p:nvSpPr>
        <p:spPr>
          <a:xfrm>
            <a:off x="1357006" y="189650"/>
            <a:ext cx="2795488" cy="987860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solidFill>
                  <a:srgbClr val="FF0000"/>
                </a:solidFill>
              </a:rPr>
              <a:t>※ </a:t>
            </a:r>
            <a:r>
              <a:rPr lang="ko-KR" altLang="en-US" sz="3600" smtClean="0">
                <a:solidFill>
                  <a:srgbClr val="FF0000"/>
                </a:solidFill>
              </a:rPr>
              <a:t>문제점</a:t>
            </a:r>
            <a:endParaRPr lang="ko-KR" altLang="en-US" sz="3600">
              <a:solidFill>
                <a:srgbClr val="FF0000"/>
              </a:solidFill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579534" y="5129493"/>
            <a:ext cx="1632162" cy="9413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svgString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2469072" y="3944595"/>
            <a:ext cx="2036497" cy="809856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위로 굽은 화살표 25"/>
          <p:cNvSpPr/>
          <p:nvPr/>
        </p:nvSpPr>
        <p:spPr>
          <a:xfrm rot="5400000">
            <a:off x="7199245" y="3652004"/>
            <a:ext cx="1524000" cy="1177520"/>
          </a:xfrm>
          <a:prstGeom prst="bentUpArrow">
            <a:avLst>
              <a:gd name="adj1" fmla="val 15584"/>
              <a:gd name="adj2" fmla="val 25000"/>
              <a:gd name="adj3" fmla="val 24144"/>
            </a:avLst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0396337" y="5886199"/>
            <a:ext cx="1536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</a:t>
            </a:r>
            <a:r>
              <a:rPr lang="en-US" altLang="ko-KR" smtClean="0"/>
              <a:t>ont_ss.svg</a:t>
            </a:r>
            <a:endParaRPr lang="ko-KR" altLang="en-US"/>
          </a:p>
        </p:txBody>
      </p:sp>
      <p:grpSp>
        <p:nvGrpSpPr>
          <p:cNvPr id="30" name="그룹 29"/>
          <p:cNvGrpSpPr/>
          <p:nvPr/>
        </p:nvGrpSpPr>
        <p:grpSpPr>
          <a:xfrm>
            <a:off x="6883483" y="647338"/>
            <a:ext cx="4580340" cy="2773485"/>
            <a:chOff x="6883483" y="647338"/>
            <a:chExt cx="4580340" cy="2773485"/>
          </a:xfrm>
        </p:grpSpPr>
        <p:pic>
          <p:nvPicPr>
            <p:cNvPr id="25" name="그림 2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83483" y="647338"/>
              <a:ext cx="4580340" cy="2773485"/>
            </a:xfrm>
            <a:prstGeom prst="rect">
              <a:avLst/>
            </a:prstGeom>
          </p:spPr>
        </p:pic>
        <p:sp>
          <p:nvSpPr>
            <p:cNvPr id="29" name="직사각형 28"/>
            <p:cNvSpPr/>
            <p:nvPr/>
          </p:nvSpPr>
          <p:spPr>
            <a:xfrm>
              <a:off x="7213600" y="2755900"/>
              <a:ext cx="1066800" cy="328278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769658" y="3885678"/>
            <a:ext cx="3253358" cy="1932550"/>
          </a:xfrm>
          <a:prstGeom prst="rect">
            <a:avLst/>
          </a:prstGeom>
        </p:spPr>
      </p:pic>
      <p:sp>
        <p:nvSpPr>
          <p:cNvPr id="32" name="TextBox 31"/>
          <p:cNvSpPr txBox="1"/>
          <p:nvPr/>
        </p:nvSpPr>
        <p:spPr>
          <a:xfrm>
            <a:off x="8918305" y="2852571"/>
            <a:ext cx="291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</a:t>
            </a:r>
            <a:r>
              <a:rPr lang="en-US" altLang="ko-KR" smtClean="0"/>
              <a:t>vgicons2svgfont/index.js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9858452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" y="1203319"/>
            <a:ext cx="3086100" cy="5429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374" y="2100892"/>
            <a:ext cx="5727700" cy="2301090"/>
            <a:chOff x="6448518" y="1674243"/>
            <a:chExt cx="5667268" cy="22118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169" t="17743" b="44008"/>
            <a:stretch/>
          </p:blipFill>
          <p:spPr>
            <a:xfrm>
              <a:off x="6448518" y="1674243"/>
              <a:ext cx="5667268" cy="221181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984136" y="3335837"/>
              <a:ext cx="3860800" cy="220075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41" t="36735" b="14276"/>
          <a:stretch/>
        </p:blipFill>
        <p:spPr>
          <a:xfrm>
            <a:off x="5542698" y="322186"/>
            <a:ext cx="4669313" cy="5715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338548" y="131686"/>
            <a:ext cx="1632162" cy="9413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svgString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2002" y="618568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enerate.js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099" t="76296" r="18876" b="4444"/>
          <a:stretch/>
        </p:blipFill>
        <p:spPr>
          <a:xfrm>
            <a:off x="83403" y="4855983"/>
            <a:ext cx="5397500" cy="122563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3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39492" y="6185687"/>
            <a:ext cx="291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</a:t>
            </a:r>
            <a:r>
              <a:rPr lang="en-US" altLang="ko-KR" smtClean="0"/>
              <a:t>vgicons2svgfont/index.js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542698" y="4176147"/>
            <a:ext cx="6428012" cy="1831929"/>
            <a:chOff x="5510894" y="2501900"/>
            <a:chExt cx="6428012" cy="183192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63" t="5452"/>
            <a:stretch/>
          </p:blipFill>
          <p:spPr>
            <a:xfrm>
              <a:off x="5510894" y="2501900"/>
              <a:ext cx="6377213" cy="183192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5590486" y="3611745"/>
              <a:ext cx="6348420" cy="5918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98" y="1335692"/>
            <a:ext cx="4307602" cy="260833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5511800" y="-27823"/>
            <a:ext cx="0" cy="6887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738074" y="2274114"/>
            <a:ext cx="1894626" cy="14480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3"/>
          </p:cNvCxnSpPr>
          <p:nvPr/>
        </p:nvCxnSpPr>
        <p:spPr>
          <a:xfrm>
            <a:off x="7632700" y="2998130"/>
            <a:ext cx="2217600" cy="226744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32358874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3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357006" y="189650"/>
            <a:ext cx="2795488" cy="987860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solidFill>
                  <a:srgbClr val="FF0000"/>
                </a:solidFill>
              </a:rPr>
              <a:t>※ </a:t>
            </a:r>
            <a:r>
              <a:rPr lang="ko-KR" altLang="en-US" sz="3600" smtClean="0">
                <a:solidFill>
                  <a:srgbClr val="FF0000"/>
                </a:solidFill>
              </a:rPr>
              <a:t>문제점</a:t>
            </a:r>
            <a:endParaRPr lang="ko-KR" altLang="en-US" sz="3600">
              <a:solidFill>
                <a:srgbClr val="FF0000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235" y="1619249"/>
            <a:ext cx="4575566" cy="28305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579534" y="4706837"/>
            <a:ext cx="492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svgString</a:t>
            </a:r>
            <a:r>
              <a:rPr lang="ko-KR" altLang="en-US" smtClean="0"/>
              <a:t>이</a:t>
            </a:r>
            <a:r>
              <a:rPr lang="en-US" altLang="ko-KR" smtClean="0"/>
              <a:t> </a:t>
            </a:r>
            <a:r>
              <a:rPr lang="ko-KR" altLang="en-US" smtClean="0"/>
              <a:t>제대로 들어가지 않는 문제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708900" y="3847585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enerate.js</a:t>
            </a:r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1177" t="46972" r="22479" b="46055"/>
          <a:stretch/>
        </p:blipFill>
        <p:spPr>
          <a:xfrm>
            <a:off x="5686036" y="1797049"/>
            <a:ext cx="5143500" cy="4826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7246" t="57593" r="13962" b="31852"/>
          <a:stretch/>
        </p:blipFill>
        <p:spPr>
          <a:xfrm>
            <a:off x="5778500" y="2794000"/>
            <a:ext cx="6108700" cy="72390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9737336" y="2069841"/>
            <a:ext cx="1092200" cy="241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1566352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102" y="1203319"/>
            <a:ext cx="3086100" cy="542925"/>
          </a:xfrm>
          <a:prstGeom prst="rect">
            <a:avLst/>
          </a:prstGeom>
        </p:spPr>
      </p:pic>
      <p:grpSp>
        <p:nvGrpSpPr>
          <p:cNvPr id="12" name="그룹 11"/>
          <p:cNvGrpSpPr/>
          <p:nvPr/>
        </p:nvGrpSpPr>
        <p:grpSpPr>
          <a:xfrm>
            <a:off x="10374" y="2100892"/>
            <a:ext cx="5727700" cy="2301090"/>
            <a:chOff x="6448518" y="1674243"/>
            <a:chExt cx="5667268" cy="2211818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169" t="17743" b="44008"/>
            <a:stretch/>
          </p:blipFill>
          <p:spPr>
            <a:xfrm>
              <a:off x="6448518" y="1674243"/>
              <a:ext cx="5667268" cy="2211818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6984136" y="3335837"/>
              <a:ext cx="3860800" cy="220075"/>
            </a:xfrm>
            <a:prstGeom prst="rect">
              <a:avLst/>
            </a:prstGeom>
            <a:noFill/>
            <a:ln w="28575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15441" t="36735" b="14276"/>
          <a:stretch/>
        </p:blipFill>
        <p:spPr>
          <a:xfrm>
            <a:off x="5542698" y="322186"/>
            <a:ext cx="4669313" cy="571501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10338548" y="131686"/>
            <a:ext cx="1632162" cy="941372"/>
          </a:xfrm>
          <a:prstGeom prst="ellipse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chemeClr val="tx1"/>
                </a:solidFill>
              </a:rPr>
              <a:t>svgString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032002" y="6185687"/>
            <a:ext cx="172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enerate.js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099" t="76296" r="18876" b="4444"/>
          <a:stretch/>
        </p:blipFill>
        <p:spPr>
          <a:xfrm>
            <a:off x="83403" y="4855983"/>
            <a:ext cx="5397500" cy="1225633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3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22" name="TextBox 21"/>
          <p:cNvSpPr txBox="1"/>
          <p:nvPr/>
        </p:nvSpPr>
        <p:spPr>
          <a:xfrm>
            <a:off x="7839492" y="6185687"/>
            <a:ext cx="291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</a:t>
            </a:r>
            <a:r>
              <a:rPr lang="en-US" altLang="ko-KR" smtClean="0"/>
              <a:t>vgicons2svgfont/index.js</a:t>
            </a:r>
            <a:endParaRPr lang="ko-KR" altLang="en-US"/>
          </a:p>
        </p:txBody>
      </p:sp>
      <p:grpSp>
        <p:nvGrpSpPr>
          <p:cNvPr id="27" name="그룹 26"/>
          <p:cNvGrpSpPr/>
          <p:nvPr/>
        </p:nvGrpSpPr>
        <p:grpSpPr>
          <a:xfrm>
            <a:off x="5542698" y="4176147"/>
            <a:ext cx="6428012" cy="1831929"/>
            <a:chOff x="5510894" y="2501900"/>
            <a:chExt cx="6428012" cy="1831929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l="2663" t="5452"/>
            <a:stretch/>
          </p:blipFill>
          <p:spPr>
            <a:xfrm>
              <a:off x="5510894" y="2501900"/>
              <a:ext cx="6377213" cy="1831929"/>
            </a:xfrm>
            <a:prstGeom prst="rect">
              <a:avLst/>
            </a:prstGeom>
          </p:spPr>
        </p:pic>
        <p:sp>
          <p:nvSpPr>
            <p:cNvPr id="23" name="직사각형 22"/>
            <p:cNvSpPr/>
            <p:nvPr/>
          </p:nvSpPr>
          <p:spPr>
            <a:xfrm>
              <a:off x="5590486" y="3611745"/>
              <a:ext cx="6348420" cy="591876"/>
            </a:xfrm>
            <a:prstGeom prst="rect">
              <a:avLst/>
            </a:prstGeom>
            <a:noFill/>
            <a:ln w="28575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2698" y="1335692"/>
            <a:ext cx="4307602" cy="2608337"/>
          </a:xfrm>
          <a:prstGeom prst="rect">
            <a:avLst/>
          </a:prstGeom>
        </p:spPr>
      </p:pic>
      <p:cxnSp>
        <p:nvCxnSpPr>
          <p:cNvPr id="20" name="직선 연결선 19"/>
          <p:cNvCxnSpPr/>
          <p:nvPr/>
        </p:nvCxnSpPr>
        <p:spPr>
          <a:xfrm>
            <a:off x="5511800" y="-27823"/>
            <a:ext cx="0" cy="6887375"/>
          </a:xfrm>
          <a:prstGeom prst="line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/>
          <p:cNvSpPr/>
          <p:nvPr/>
        </p:nvSpPr>
        <p:spPr>
          <a:xfrm>
            <a:off x="5738074" y="2274114"/>
            <a:ext cx="1894626" cy="1448031"/>
          </a:xfrm>
          <a:prstGeom prst="rect">
            <a:avLst/>
          </a:prstGeom>
          <a:noFill/>
          <a:ln w="28575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0" name="꺾인 연결선 29"/>
          <p:cNvCxnSpPr>
            <a:stCxn id="28" idx="3"/>
          </p:cNvCxnSpPr>
          <p:nvPr/>
        </p:nvCxnSpPr>
        <p:spPr>
          <a:xfrm>
            <a:off x="7632700" y="2998130"/>
            <a:ext cx="2217600" cy="2267441"/>
          </a:xfrm>
          <a:prstGeom prst="bentConnector2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="" xmlns:p14="http://schemas.microsoft.com/office/powerpoint/2010/main" val="1777479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>
                  <a:solidFill>
                    <a:schemeClr val="bg1"/>
                  </a:solidFill>
                </a:rPr>
                <a:t>4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4053" t="-185" r="55505" b="80000"/>
          <a:stretch/>
        </p:blipFill>
        <p:spPr>
          <a:xfrm>
            <a:off x="439834" y="1497082"/>
            <a:ext cx="4851400" cy="13843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6805" t="56667" r="50424" b="36296"/>
          <a:stretch/>
        </p:blipFill>
        <p:spPr>
          <a:xfrm>
            <a:off x="439834" y="3530879"/>
            <a:ext cx="5130800" cy="4826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116234" y="4478310"/>
            <a:ext cx="177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g</a:t>
            </a:r>
            <a:r>
              <a:rPr lang="en-US" altLang="ko-KR" smtClean="0"/>
              <a:t>enerat.js</a:t>
            </a: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7305923" y="4478310"/>
            <a:ext cx="291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</a:t>
            </a:r>
            <a:r>
              <a:rPr lang="en-US" altLang="ko-KR" smtClean="0"/>
              <a:t>vgicons2svgfont/index.js</a:t>
            </a:r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l="2663" t="5452"/>
          <a:stretch/>
        </p:blipFill>
        <p:spPr>
          <a:xfrm>
            <a:off x="5574226" y="1619249"/>
            <a:ext cx="6377213" cy="1831929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572841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>
                  <a:solidFill>
                    <a:schemeClr val="bg1"/>
                  </a:solidFill>
                </a:rPr>
                <a:t>4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sp>
        <p:nvSpPr>
          <p:cNvPr id="7" name="제목 3"/>
          <p:cNvSpPr>
            <a:spLocks noGrp="1"/>
          </p:cNvSpPr>
          <p:nvPr>
            <p:ph type="title"/>
          </p:nvPr>
        </p:nvSpPr>
        <p:spPr>
          <a:xfrm>
            <a:off x="1357006" y="189650"/>
            <a:ext cx="2795488" cy="987860"/>
          </a:xfrm>
        </p:spPr>
        <p:txBody>
          <a:bodyPr>
            <a:normAutofit/>
          </a:bodyPr>
          <a:lstStyle/>
          <a:p>
            <a:r>
              <a:rPr lang="en-US" altLang="ko-KR" sz="3600" smtClean="0">
                <a:solidFill>
                  <a:srgbClr val="FF0000"/>
                </a:solidFill>
              </a:rPr>
              <a:t>※ </a:t>
            </a:r>
            <a:r>
              <a:rPr lang="ko-KR" altLang="en-US" sz="3600" smtClean="0">
                <a:solidFill>
                  <a:srgbClr val="FF0000"/>
                </a:solidFill>
              </a:rPr>
              <a:t>문제점</a:t>
            </a:r>
            <a:endParaRPr lang="ko-KR" altLang="en-US" sz="3600">
              <a:solidFill>
                <a:srgbClr val="FF0000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5272" y="1177510"/>
            <a:ext cx="7743825" cy="4776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295900" y="6121400"/>
            <a:ext cx="1993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상하대칭 문제</a:t>
            </a:r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469716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5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4" y="1619249"/>
            <a:ext cx="5430322" cy="26289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494595" y="4650481"/>
            <a:ext cx="1600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f</a:t>
            </a:r>
            <a:r>
              <a:rPr lang="en-US" altLang="ko-KR" smtClean="0"/>
              <a:t>lip_img.py</a:t>
            </a:r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6" y="3974358"/>
            <a:ext cx="2984500" cy="25503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3066" y="493642"/>
            <a:ext cx="2984882" cy="2562364"/>
          </a:xfrm>
          <a:prstGeom prst="rect">
            <a:avLst/>
          </a:prstGeom>
        </p:spPr>
      </p:pic>
      <p:sp>
        <p:nvSpPr>
          <p:cNvPr id="9" name="아래쪽 화살표 8"/>
          <p:cNvSpPr/>
          <p:nvPr/>
        </p:nvSpPr>
        <p:spPr>
          <a:xfrm>
            <a:off x="8691466" y="3242132"/>
            <a:ext cx="647700" cy="5461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33750755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0" y="-6351"/>
            <a:ext cx="1727200" cy="1625600"/>
            <a:chOff x="0" y="-6351"/>
            <a:chExt cx="1727200" cy="1625600"/>
          </a:xfrm>
        </p:grpSpPr>
        <p:sp>
          <p:nvSpPr>
            <p:cNvPr id="5" name="직각 삼각형 4"/>
            <p:cNvSpPr/>
            <p:nvPr/>
          </p:nvSpPr>
          <p:spPr>
            <a:xfrm rot="5400000">
              <a:off x="50800" y="-57151"/>
              <a:ext cx="1625600" cy="1727200"/>
            </a:xfrm>
            <a:prstGeom prst="rt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300134" y="139699"/>
              <a:ext cx="55880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4000" smtClean="0">
                  <a:solidFill>
                    <a:schemeClr val="bg1"/>
                  </a:solidFill>
                </a:rPr>
                <a:t>5</a:t>
              </a:r>
              <a:endParaRPr lang="ko-KR" altLang="en-US" sz="4000">
                <a:solidFill>
                  <a:schemeClr val="bg1"/>
                </a:solidFill>
              </a:endParaRPr>
            </a:p>
          </p:txBody>
        </p:sp>
      </p:grp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534" y="1241285"/>
            <a:ext cx="6628927" cy="41054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119297" y="5715000"/>
            <a:ext cx="154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m</a:t>
            </a:r>
            <a:r>
              <a:rPr lang="en-US" altLang="ko-KR" smtClean="0"/>
              <a:t>yfont.ttf</a:t>
            </a:r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59014" y="412016"/>
            <a:ext cx="2930043" cy="855071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33411" y="1619249"/>
            <a:ext cx="2854046" cy="92102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87995" y="2551046"/>
            <a:ext cx="379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ppt</a:t>
            </a:r>
            <a:r>
              <a:rPr lang="ko-KR" altLang="en-US" dirty="0" smtClean="0"/>
              <a:t>에서 폰트를 적용한 모습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559014" y="3169682"/>
            <a:ext cx="3703035" cy="291465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787995" y="6333636"/>
            <a:ext cx="3797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워드에서 폰트를 적용한 모습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17969703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CPU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vs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GPU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54" name="Picture 6" descr="https://mail.naver.com/read/image/?mailSN=1568&amp;attachIndex=2&amp;contentType=image/png&amp;offset=1466&amp;size=15126&amp;mimeSN=1532931736.729758.15470.59136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79575" y="5301209"/>
            <a:ext cx="7674915" cy="485775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2279576" y="5949280"/>
            <a:ext cx="36375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Epoch 60 -&gt; 839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초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=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약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21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분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532535" y="1464731"/>
            <a:ext cx="22044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CPU</a:t>
            </a: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batch =16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일 때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 epoch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당 </a:t>
            </a:r>
            <a:r>
              <a:rPr lang="en-US" altLang="ko-KR" dirty="0" smtClean="0">
                <a:solidFill>
                  <a:schemeClr val="accent2"/>
                </a:solidFill>
                <a:latin typeface="HY견고딕" pitchFamily="18" charset="-127"/>
                <a:ea typeface="HY견고딕" pitchFamily="18" charset="-127"/>
              </a:rPr>
              <a:t>350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초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62616" y="1464731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GPU</a:t>
            </a: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batch =16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일 때</a:t>
            </a:r>
            <a:endParaRPr lang="en-US" altLang="ko-KR" dirty="0">
              <a:latin typeface="HY견고딕" pitchFamily="18" charset="-127"/>
              <a:ea typeface="HY견고딕" pitchFamily="18" charset="-127"/>
            </a:endParaRPr>
          </a:p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 epoch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당 </a:t>
            </a:r>
            <a:r>
              <a:rPr lang="en-US" altLang="ko-KR" dirty="0">
                <a:solidFill>
                  <a:schemeClr val="accent2"/>
                </a:solidFill>
                <a:latin typeface="HY견고딕" pitchFamily="18" charset="-127"/>
                <a:ea typeface="HY견고딕" pitchFamily="18" charset="-127"/>
              </a:rPr>
              <a:t>14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초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248404" y="4829394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&lt;GPU&gt;</a:t>
            </a:r>
          </a:p>
        </p:txBody>
      </p:sp>
      <p:sp>
        <p:nvSpPr>
          <p:cNvPr id="13" name="오른쪽 화살표 12"/>
          <p:cNvSpPr/>
          <p:nvPr/>
        </p:nvSpPr>
        <p:spPr>
          <a:xfrm>
            <a:off x="7810887" y="1896779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30968" y="1887487"/>
            <a:ext cx="10118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약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25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배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248404" y="2844730"/>
            <a:ext cx="982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&lt;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PU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&gt;</a:t>
            </a:r>
          </a:p>
        </p:txBody>
      </p:sp>
      <p:pic>
        <p:nvPicPr>
          <p:cNvPr id="54274" name="Picture 2" descr="https://mail.naver.com/read/image/?mailSN=1569&amp;attachIndex=2&amp;contentType=image/png&amp;offset=1466&amp;size=11674&amp;mimeSN=1532933732.903474.9994.46848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7953" y="3437949"/>
            <a:ext cx="7730837" cy="479425"/>
          </a:xfrm>
          <a:prstGeom prst="rect">
            <a:avLst/>
          </a:prstGeom>
          <a:noFill/>
        </p:spPr>
      </p:pic>
      <p:sp>
        <p:nvSpPr>
          <p:cNvPr id="16" name="TextBox 15"/>
          <p:cNvSpPr txBox="1"/>
          <p:nvPr/>
        </p:nvSpPr>
        <p:spPr>
          <a:xfrm>
            <a:off x="2279576" y="4110089"/>
            <a:ext cx="5522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Epoch 60 -&gt;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20970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초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= </a:t>
            </a:r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약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350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분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= 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약 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5.8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시간</a:t>
            </a:r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 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8654899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7809" y="2713471"/>
            <a:ext cx="1051560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latin typeface="HY견고딕" pitchFamily="18" charset="-127"/>
                <a:ea typeface="HY견고딕" pitchFamily="18" charset="-127"/>
              </a:rPr>
              <a:t>코드 분석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67963" y="1880498"/>
            <a:ext cx="4975842" cy="439900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508172" y="3676447"/>
            <a:ext cx="6400800" cy="11620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67963" y="262047"/>
            <a:ext cx="1906210" cy="12732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758350" y="1166403"/>
            <a:ext cx="5347453" cy="200074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67981" y="5250571"/>
            <a:ext cx="2436928" cy="102893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6018415" y="5228705"/>
            <a:ext cx="1695796" cy="714895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267963" y="1868874"/>
            <a:ext cx="554997" cy="334000"/>
          </a:xfrm>
          <a:prstGeom prst="rect">
            <a:avLst/>
          </a:prstGeom>
          <a:noFill/>
          <a:ln w="28575">
            <a:solidFill>
              <a:srgbClr val="00B0F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267962" y="4954385"/>
            <a:ext cx="405369" cy="296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14333" y="5347795"/>
            <a:ext cx="518976" cy="4877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7962" y="5518727"/>
            <a:ext cx="405369" cy="296186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6818390" y="5347795"/>
            <a:ext cx="505123" cy="487739"/>
          </a:xfrm>
          <a:prstGeom prst="rect">
            <a:avLst/>
          </a:prstGeom>
          <a:noFill/>
          <a:ln w="28575">
            <a:solidFill>
              <a:srgbClr val="92D05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300827" y="4980332"/>
            <a:ext cx="3486533" cy="1569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69175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3935" y="1690104"/>
            <a:ext cx="6296025" cy="7905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23935" y="3156565"/>
            <a:ext cx="7553325" cy="6381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3934" y="4376058"/>
            <a:ext cx="11048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encoded_real_A</a:t>
            </a:r>
            <a:r>
              <a:rPr lang="en-US" altLang="ko-KR" dirty="0" smtClean="0"/>
              <a:t> : </a:t>
            </a:r>
            <a:r>
              <a:rPr lang="en-US" altLang="ko-KR" dirty="0" err="1" smtClean="0"/>
              <a:t>real_A</a:t>
            </a:r>
            <a:r>
              <a:rPr lang="en-US" altLang="ko-KR" dirty="0" smtClean="0"/>
              <a:t>(source image)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encoding</a:t>
            </a:r>
            <a:r>
              <a:rPr lang="ko-KR" altLang="en-US" dirty="0"/>
              <a:t> </a:t>
            </a:r>
            <a:r>
              <a:rPr lang="ko-KR" altLang="en-US" dirty="0" smtClean="0"/>
              <a:t>한 결과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fake_B</a:t>
            </a:r>
            <a:r>
              <a:rPr lang="en-US" altLang="ko-KR" dirty="0" smtClean="0"/>
              <a:t> </a:t>
            </a:r>
            <a:r>
              <a:rPr lang="en-US" altLang="ko-KR" dirty="0"/>
              <a:t>: </a:t>
            </a:r>
            <a:r>
              <a:rPr lang="en-US" altLang="ko-KR" dirty="0" err="1"/>
              <a:t>real_A</a:t>
            </a:r>
            <a:r>
              <a:rPr lang="en-US" altLang="ko-KR" dirty="0"/>
              <a:t>(source image) </a:t>
            </a:r>
            <a:r>
              <a:rPr lang="ko-KR" altLang="en-US" dirty="0" smtClean="0"/>
              <a:t>를 </a:t>
            </a:r>
            <a:r>
              <a:rPr lang="en-US" altLang="ko-KR" dirty="0" smtClean="0"/>
              <a:t>encoding </a:t>
            </a:r>
            <a:r>
              <a:rPr lang="ko-KR" altLang="en-US" dirty="0" smtClean="0"/>
              <a:t>후 </a:t>
            </a:r>
            <a:r>
              <a:rPr lang="en-US" altLang="ko-KR" dirty="0" smtClean="0"/>
              <a:t>decoding</a:t>
            </a:r>
            <a:r>
              <a:rPr lang="ko-KR" altLang="en-US" dirty="0" smtClean="0"/>
              <a:t>한 결과 </a:t>
            </a:r>
            <a:r>
              <a:rPr lang="en-US" altLang="ko-KR" dirty="0" smtClean="0"/>
              <a:t>:generator</a:t>
            </a:r>
            <a:r>
              <a:rPr lang="ko-KR" altLang="en-US" dirty="0" smtClean="0"/>
              <a:t>로 생성된 이미지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997663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generator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921690" y="1338165"/>
            <a:ext cx="3972048" cy="29912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823" y="2047583"/>
            <a:ext cx="7305675" cy="14192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582606" y="5390776"/>
            <a:ext cx="4311132" cy="120497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9789" y="4329404"/>
            <a:ext cx="6915150" cy="6286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63893" y="5299788"/>
            <a:ext cx="6083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real_A</a:t>
            </a:r>
            <a:r>
              <a:rPr lang="en-US" altLang="ko-KR" dirty="0" smtClean="0"/>
              <a:t>(source image)</a:t>
            </a:r>
            <a:r>
              <a:rPr lang="ko-KR" altLang="en-US" dirty="0" smtClean="0"/>
              <a:t>가  </a:t>
            </a:r>
            <a:r>
              <a:rPr lang="en-US" altLang="ko-KR" dirty="0" smtClean="0"/>
              <a:t>encoding + embedding </a:t>
            </a:r>
            <a:r>
              <a:rPr lang="ko-KR" altLang="en-US" dirty="0" smtClean="0"/>
              <a:t>된 결과 를 </a:t>
            </a:r>
            <a:r>
              <a:rPr lang="en-US" altLang="ko-KR" dirty="0" smtClean="0"/>
              <a:t>decoder</a:t>
            </a:r>
            <a:r>
              <a:rPr lang="ko-KR" altLang="en-US" dirty="0" smtClean="0"/>
              <a:t>에 넘긴다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14617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encoder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7952" y="1033463"/>
            <a:ext cx="5705475" cy="368782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167952" y="457598"/>
            <a:ext cx="1884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images = </a:t>
            </a:r>
            <a:r>
              <a:rPr lang="en-US" altLang="ko-KR" dirty="0" err="1" smtClean="0"/>
              <a:t>real_A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7135" y="4891087"/>
            <a:ext cx="11572584" cy="18669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21899" y="977275"/>
            <a:ext cx="56170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encode_layer</a:t>
            </a:r>
            <a:r>
              <a:rPr lang="ko-KR" altLang="en-US" dirty="0" smtClean="0"/>
              <a:t>가 깊어질 수록 더 정밀하게 특징 점들을 추출할 가능성이 높아진다</a:t>
            </a:r>
            <a:r>
              <a:rPr lang="en-US" altLang="ko-KR" dirty="0" smtClean="0"/>
              <a:t>.</a:t>
            </a:r>
          </a:p>
          <a:p>
            <a:endParaRPr lang="en-US" altLang="ko-KR" dirty="0" smtClean="0"/>
          </a:p>
          <a:p>
            <a:r>
              <a:rPr lang="ko-KR" altLang="en-US" dirty="0" smtClean="0"/>
              <a:t>필터의 수가 늘어나는 이유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찾아낸 특징 점의 수가 늘어난다는 가정을 했기 때문</a:t>
            </a:r>
            <a:endParaRPr lang="ko-KR" altLang="en-US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681858" y="2527069"/>
            <a:ext cx="3598513" cy="207820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2621448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79347" y="1459948"/>
            <a:ext cx="5051069" cy="322897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79347" y="4947265"/>
            <a:ext cx="2819400" cy="71437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ops.py</a:t>
            </a:r>
          </a:p>
          <a:p>
            <a:pPr algn="ctr"/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batch_norm</a:t>
            </a:r>
            <a:r>
              <a:rPr lang="en-US" altLang="ko-KR" sz="1400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, conv2d, </a:t>
            </a:r>
            <a:r>
              <a:rPr lang="en-US" altLang="ko-KR" sz="1400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lrelu</a:t>
            </a:r>
            <a:endParaRPr lang="ko-KR" altLang="en-US" sz="1400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51510" y="1885269"/>
            <a:ext cx="5569676" cy="26955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8384008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30835" y="807479"/>
            <a:ext cx="6179295" cy="5761272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decoder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25151" y="345233"/>
            <a:ext cx="4385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encoded = e8 + embedding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70245" y="653590"/>
            <a:ext cx="27991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0</a:t>
            </a:r>
            <a:endParaRPr lang="ko-KR" alt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1209871" y="1064921"/>
            <a:ext cx="1384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false</a:t>
            </a:r>
            <a:endParaRPr lang="ko-KR" alt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1791478" y="1453168"/>
            <a:ext cx="138404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128</a:t>
            </a:r>
            <a:endParaRPr lang="ko-KR" altLang="en-US" sz="11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06073" y="2249840"/>
            <a:ext cx="5382111" cy="143827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583940" y="3884256"/>
            <a:ext cx="5276850" cy="19050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6583940" y="3470987"/>
            <a:ext cx="5276850" cy="2171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09026" y="4374529"/>
            <a:ext cx="866775" cy="2194222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406718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0817" y="1440803"/>
            <a:ext cx="7267575" cy="990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90817" y="2431403"/>
            <a:ext cx="10705226" cy="86969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976730" y="3564869"/>
            <a:ext cx="4247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real_AB</a:t>
            </a:r>
            <a:r>
              <a:rPr lang="en-US" altLang="ko-KR" dirty="0" smtClean="0"/>
              <a:t>  = </a:t>
            </a:r>
            <a:r>
              <a:rPr lang="en-US" altLang="ko-KR" dirty="0" err="1" smtClean="0"/>
              <a:t>tf.concat</a:t>
            </a:r>
            <a:r>
              <a:rPr lang="en-US" altLang="ko-KR" dirty="0" smtClean="0"/>
              <a:t>([</a:t>
            </a:r>
            <a:r>
              <a:rPr lang="en-US" altLang="ko-KR" dirty="0" err="1" smtClean="0"/>
              <a:t>real_A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real_B</a:t>
            </a:r>
            <a:r>
              <a:rPr lang="en-US" altLang="ko-KR" dirty="0" smtClean="0"/>
              <a:t>], 3)</a:t>
            </a:r>
          </a:p>
          <a:p>
            <a:r>
              <a:rPr lang="en-US" altLang="ko-KR" dirty="0" err="1" smtClean="0"/>
              <a:t>fake_AB</a:t>
            </a:r>
            <a:r>
              <a:rPr lang="en-US" altLang="ko-KR" dirty="0" smtClean="0"/>
              <a:t> = </a:t>
            </a:r>
            <a:r>
              <a:rPr lang="en-US" altLang="ko-KR" dirty="0" err="1" smtClean="0"/>
              <a:t>tf.concat</a:t>
            </a:r>
            <a:r>
              <a:rPr lang="en-US" altLang="ko-KR" dirty="0" smtClean="0"/>
              <a:t>([</a:t>
            </a:r>
            <a:r>
              <a:rPr lang="en-US" altLang="ko-KR" dirty="0" err="1" smtClean="0"/>
              <a:t>real_A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fake_B</a:t>
            </a:r>
            <a:r>
              <a:rPr lang="en-US" altLang="ko-KR" dirty="0" smtClean="0"/>
              <a:t>], 3)</a:t>
            </a:r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9712222" y="4394931"/>
            <a:ext cx="802433" cy="727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514655" y="4394931"/>
            <a:ext cx="802433" cy="727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9712221" y="5415078"/>
            <a:ext cx="802433" cy="727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0514655" y="5415078"/>
            <a:ext cx="802433" cy="7277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712221" y="4633635"/>
            <a:ext cx="91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기존 폰트</a:t>
            </a:r>
            <a:endParaRPr lang="ko-KR" altLang="en-US" sz="1200" dirty="0"/>
          </a:p>
        </p:txBody>
      </p:sp>
      <p:sp>
        <p:nvSpPr>
          <p:cNvPr id="12" name="TextBox 11"/>
          <p:cNvSpPr txBox="1"/>
          <p:nvPr/>
        </p:nvSpPr>
        <p:spPr>
          <a:xfrm>
            <a:off x="10630342" y="4633635"/>
            <a:ext cx="8024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손 글씨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9712221" y="5627163"/>
            <a:ext cx="91812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기존 폰트</a:t>
            </a:r>
            <a:endParaRPr lang="ko-KR" altLang="en-US" sz="1200" dirty="0"/>
          </a:p>
        </p:txBody>
      </p:sp>
      <p:sp>
        <p:nvSpPr>
          <p:cNvPr id="14" name="TextBox 13"/>
          <p:cNvSpPr txBox="1"/>
          <p:nvPr/>
        </p:nvSpPr>
        <p:spPr>
          <a:xfrm>
            <a:off x="10514655" y="5618955"/>
            <a:ext cx="918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생성 폰트</a:t>
            </a:r>
            <a:endParaRPr lang="ko-KR" altLang="en-US" sz="1200" dirty="0"/>
          </a:p>
        </p:txBody>
      </p:sp>
      <p:sp>
        <p:nvSpPr>
          <p:cNvPr id="15" name="TextBox 14"/>
          <p:cNvSpPr txBox="1"/>
          <p:nvPr/>
        </p:nvSpPr>
        <p:spPr>
          <a:xfrm>
            <a:off x="8463645" y="4581157"/>
            <a:ext cx="15174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real_AB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en-US" altLang="ko-KR" dirty="0" smtClean="0"/>
              <a:t>  </a:t>
            </a:r>
          </a:p>
          <a:p>
            <a:r>
              <a:rPr lang="en-US" altLang="ko-KR" dirty="0" err="1" smtClean="0"/>
              <a:t>fake_AB</a:t>
            </a:r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0817" y="3888034"/>
            <a:ext cx="5248275" cy="121920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0817" y="5319821"/>
            <a:ext cx="3558713" cy="130339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449425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discriminator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92553" y="1772038"/>
            <a:ext cx="6381750" cy="32766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888740" y="1526598"/>
            <a:ext cx="4667250" cy="180975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1581518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2724" y="3786015"/>
            <a:ext cx="7858125" cy="3333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2724" y="3138834"/>
            <a:ext cx="7848600" cy="3619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2724" y="4538749"/>
            <a:ext cx="738317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const_loss</a:t>
            </a:r>
            <a:r>
              <a:rPr lang="en-US" altLang="ko-KR" dirty="0" smtClean="0"/>
              <a:t> :</a:t>
            </a:r>
          </a:p>
          <a:p>
            <a:r>
              <a:rPr lang="en-US" altLang="ko-KR" sz="1600" dirty="0" smtClean="0"/>
              <a:t>source </a:t>
            </a:r>
            <a:r>
              <a:rPr lang="ko-KR" altLang="en-US" sz="1600" dirty="0" smtClean="0"/>
              <a:t>에서 </a:t>
            </a:r>
            <a:r>
              <a:rPr lang="en-US" altLang="ko-KR" sz="1600" dirty="0" smtClean="0"/>
              <a:t>encoding</a:t>
            </a:r>
            <a:r>
              <a:rPr lang="ko-KR" altLang="en-US" sz="1600" dirty="0" smtClean="0"/>
              <a:t>한 결과 </a:t>
            </a:r>
            <a:r>
              <a:rPr lang="en-US" altLang="ko-KR" sz="1600" dirty="0" smtClean="0"/>
              <a:t>(</a:t>
            </a:r>
            <a:r>
              <a:rPr lang="en-US" altLang="ko-KR" sz="1600" dirty="0" err="1" smtClean="0"/>
              <a:t>encoded_real_A</a:t>
            </a:r>
            <a:r>
              <a:rPr lang="en-US" altLang="ko-KR" sz="1600" dirty="0" smtClean="0"/>
              <a:t>) </a:t>
            </a:r>
            <a:r>
              <a:rPr lang="ko-KR" altLang="en-US" sz="1600" dirty="0" smtClean="0"/>
              <a:t>와 </a:t>
            </a:r>
            <a:endParaRPr lang="en-US" altLang="ko-KR" sz="1600" dirty="0" smtClean="0"/>
          </a:p>
          <a:p>
            <a:r>
              <a:rPr lang="en-US" altLang="ko-KR" sz="1600" dirty="0" smtClean="0"/>
              <a:t>generator</a:t>
            </a:r>
            <a:r>
              <a:rPr lang="ko-KR" altLang="en-US" sz="1600" dirty="0" smtClean="0"/>
              <a:t>로 생성된 </a:t>
            </a:r>
            <a:r>
              <a:rPr lang="en-US" altLang="ko-KR" sz="1600" dirty="0" err="1" smtClean="0"/>
              <a:t>fake_B</a:t>
            </a:r>
            <a:r>
              <a:rPr lang="ko-KR" altLang="en-US" sz="1600" dirty="0" smtClean="0"/>
              <a:t>를 다시 </a:t>
            </a:r>
            <a:r>
              <a:rPr lang="en-US" altLang="ko-KR" sz="1600" dirty="0" smtClean="0"/>
              <a:t>encoding</a:t>
            </a:r>
            <a:r>
              <a:rPr lang="ko-KR" altLang="en-US" sz="1600" dirty="0" smtClean="0"/>
              <a:t>한 결과인 </a:t>
            </a:r>
            <a:r>
              <a:rPr lang="en-US" altLang="ko-KR" sz="1600" dirty="0" err="1" smtClean="0"/>
              <a:t>encoded_fake_B</a:t>
            </a:r>
            <a:r>
              <a:rPr lang="ko-KR" altLang="en-US" sz="1600" dirty="0" smtClean="0"/>
              <a:t>의 차이</a:t>
            </a:r>
            <a:endParaRPr lang="ko-KR" altLang="en-US" sz="16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0530" y="807479"/>
            <a:ext cx="8705850" cy="194243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33098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19536" y="2790056"/>
            <a:ext cx="8229600" cy="1143000"/>
          </a:xfrm>
        </p:spPr>
        <p:txBody>
          <a:bodyPr/>
          <a:lstStyle/>
          <a:p>
            <a:pPr algn="ctr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centering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21359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2821" y="418819"/>
            <a:ext cx="6686550" cy="177675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/>
          <p:cNvSpPr txBox="1"/>
          <p:nvPr/>
        </p:nvSpPr>
        <p:spPr>
          <a:xfrm>
            <a:off x="333721" y="2295587"/>
            <a:ext cx="6824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 smtClean="0"/>
              <a:t>real_category_logits</a:t>
            </a:r>
            <a:r>
              <a:rPr lang="en-US" altLang="ko-KR" sz="1600" dirty="0" smtClean="0"/>
              <a:t> :</a:t>
            </a:r>
          </a:p>
          <a:p>
            <a:r>
              <a:rPr lang="en-US" altLang="ko-KR" sz="1200" dirty="0" err="1" smtClean="0"/>
              <a:t>real_AB</a:t>
            </a:r>
            <a:r>
              <a:rPr lang="en-US" altLang="ko-KR" sz="1200" dirty="0" smtClean="0"/>
              <a:t> (</a:t>
            </a:r>
            <a:r>
              <a:rPr lang="en-US" altLang="ko-KR" sz="1200" dirty="0" err="1" smtClean="0"/>
              <a:t>real_A+real_B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discriminator</a:t>
            </a:r>
            <a:r>
              <a:rPr lang="ko-KR" altLang="en-US" sz="1200" dirty="0" smtClean="0"/>
              <a:t>에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넣은 후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생성되는 </a:t>
            </a:r>
            <a:r>
              <a:rPr lang="en-US" altLang="ko-KR" sz="1200" dirty="0" smtClean="0"/>
              <a:t>logits</a:t>
            </a:r>
          </a:p>
          <a:p>
            <a:endParaRPr lang="en-US" altLang="ko-KR" sz="1400" dirty="0"/>
          </a:p>
          <a:p>
            <a:r>
              <a:rPr lang="en-US" altLang="ko-KR" sz="1600" dirty="0" err="1" smtClean="0"/>
              <a:t>fake_category_logits</a:t>
            </a:r>
            <a:r>
              <a:rPr lang="en-US" altLang="ko-KR" sz="1600" dirty="0" smtClean="0"/>
              <a:t> :</a:t>
            </a:r>
          </a:p>
          <a:p>
            <a:r>
              <a:rPr lang="en-US" altLang="ko-KR" sz="1200" dirty="0" err="1" smtClean="0"/>
              <a:t>fake_AB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real_A+fake_B</a:t>
            </a:r>
            <a:r>
              <a:rPr lang="en-US" altLang="ko-KR" sz="1200" dirty="0" smtClean="0"/>
              <a:t>)</a:t>
            </a:r>
            <a:r>
              <a:rPr lang="ko-KR" altLang="en-US" sz="1200" dirty="0" smtClean="0"/>
              <a:t>를 </a:t>
            </a:r>
            <a:r>
              <a:rPr lang="en-US" altLang="ko-KR" sz="1200" dirty="0" smtClean="0"/>
              <a:t>discriminator</a:t>
            </a:r>
            <a:r>
              <a:rPr lang="ko-KR" altLang="en-US" sz="1200" dirty="0" smtClean="0"/>
              <a:t>에 넣은 후 생성되는 </a:t>
            </a:r>
            <a:r>
              <a:rPr lang="en-US" altLang="ko-KR" sz="1200" dirty="0" smtClean="0"/>
              <a:t>logits</a:t>
            </a:r>
            <a:endParaRPr lang="ko-KR" altLang="en-US" sz="12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158470" y="1915435"/>
            <a:ext cx="4334222" cy="6000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03471" y="2672196"/>
            <a:ext cx="2971800" cy="2667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75271" y="2672196"/>
            <a:ext cx="2514600" cy="2667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603471" y="3095582"/>
            <a:ext cx="2657475" cy="2667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259907" y="3095582"/>
            <a:ext cx="2914650" cy="2667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33721" y="4211436"/>
            <a:ext cx="6381750" cy="1028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561253" y="5498456"/>
            <a:ext cx="4772025" cy="45720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3721" y="5498456"/>
            <a:ext cx="4914900" cy="28575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33722" y="6042526"/>
            <a:ext cx="4914900" cy="280987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800343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99716" y="670733"/>
            <a:ext cx="6886575" cy="24574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40575" y="3657600"/>
            <a:ext cx="7589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l1_loss : source</a:t>
            </a:r>
            <a:r>
              <a:rPr lang="ko-KR" altLang="en-US" dirty="0" smtClean="0"/>
              <a:t>로부터 만들어진 </a:t>
            </a:r>
            <a:r>
              <a:rPr lang="en-US" altLang="ko-KR" dirty="0" err="1" smtClean="0"/>
              <a:t>fake_B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target</a:t>
            </a:r>
            <a:r>
              <a:rPr lang="ko-KR" altLang="en-US" dirty="0" smtClean="0"/>
              <a:t>인 </a:t>
            </a:r>
            <a:r>
              <a:rPr lang="en-US" altLang="ko-KR" dirty="0" err="1" smtClean="0"/>
              <a:t>real_B</a:t>
            </a:r>
            <a:r>
              <a:rPr lang="ko-KR" altLang="en-US" dirty="0" smtClean="0"/>
              <a:t>와의 차이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564582" y="1336896"/>
            <a:ext cx="4256604" cy="2000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3993367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7529" y="847898"/>
            <a:ext cx="5686425" cy="5379373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err="1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build_model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234589" y="2414154"/>
            <a:ext cx="5975551" cy="144780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57373519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4687" y="1355667"/>
            <a:ext cx="8496300" cy="8382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8875855" y="1451601"/>
            <a:ext cx="32918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build_model</a:t>
            </a:r>
            <a:r>
              <a:rPr lang="en-US" altLang="ko-KR" dirty="0" smtClean="0"/>
              <a:t> </a:t>
            </a:r>
            <a:r>
              <a:rPr lang="ko-KR" altLang="en-US" dirty="0" smtClean="0"/>
              <a:t>때 생성한</a:t>
            </a:r>
            <a:r>
              <a:rPr lang="en-US" altLang="ko-KR" dirty="0"/>
              <a:t> </a:t>
            </a:r>
            <a:r>
              <a:rPr lang="en-US" altLang="ko-KR" dirty="0" smtClean="0"/>
              <a:t>variable, handle </a:t>
            </a:r>
            <a:r>
              <a:rPr lang="ko-KR" altLang="en-US" dirty="0" smtClean="0"/>
              <a:t>불러온다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4687" y="3028777"/>
            <a:ext cx="9039225" cy="9334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4687" y="4372495"/>
            <a:ext cx="8441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discriminator</a:t>
            </a:r>
            <a:r>
              <a:rPr lang="ko-KR" altLang="en-US" dirty="0" smtClean="0"/>
              <a:t>의 비용 함수를 최소화 하기 위해 </a:t>
            </a:r>
            <a:r>
              <a:rPr lang="en-US" altLang="ko-KR" dirty="0" smtClean="0"/>
              <a:t>-&gt; </a:t>
            </a:r>
            <a:r>
              <a:rPr lang="en-US" altLang="ko-KR" dirty="0" err="1" smtClean="0"/>
              <a:t>d_optimizer</a:t>
            </a:r>
            <a:endParaRPr lang="ko-KR" altLang="en-US" dirty="0"/>
          </a:p>
        </p:txBody>
      </p:sp>
    </p:spTree>
    <p:extLst>
      <p:ext uri="{BB962C8B-B14F-4D97-AF65-F5344CB8AC3E}">
        <p14:creationId xmlns="" xmlns:p14="http://schemas.microsoft.com/office/powerpoint/2010/main" val="38406979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37284" y="1212358"/>
            <a:ext cx="5581650" cy="54292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923607" y="1212358"/>
            <a:ext cx="1845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None</a:t>
            </a:r>
            <a:endParaRPr lang="ko-KR" altLang="en-US" sz="1050" dirty="0"/>
          </a:p>
        </p:txBody>
      </p:sp>
      <p:sp>
        <p:nvSpPr>
          <p:cNvPr id="5" name="TextBox 4"/>
          <p:cNvSpPr txBox="1"/>
          <p:nvPr/>
        </p:nvSpPr>
        <p:spPr>
          <a:xfrm>
            <a:off x="5096221" y="1183921"/>
            <a:ext cx="18454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False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37284" y="3042459"/>
            <a:ext cx="5863763" cy="295500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540625" y="1395863"/>
            <a:ext cx="1169324" cy="15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45374" y="3070896"/>
            <a:ext cx="1169324" cy="15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482436" y="4043956"/>
            <a:ext cx="1834342" cy="137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015169" y="2768139"/>
            <a:ext cx="3668676" cy="3147961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7015165" y="2768139"/>
            <a:ext cx="1834342" cy="137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540625" y="4360311"/>
            <a:ext cx="1834342" cy="13734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941647" y="1155207"/>
            <a:ext cx="3278159" cy="657225"/>
          </a:xfrm>
          <a:prstGeom prst="rect">
            <a:avLst/>
          </a:prstGeom>
        </p:spPr>
      </p:pic>
      <p:sp>
        <p:nvSpPr>
          <p:cNvPr id="14" name="직사각형 13"/>
          <p:cNvSpPr/>
          <p:nvPr/>
        </p:nvSpPr>
        <p:spPr>
          <a:xfrm>
            <a:off x="2457795" y="1595613"/>
            <a:ext cx="1465811" cy="1596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7131454" y="1205342"/>
            <a:ext cx="1465811" cy="15966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7284" y="1829153"/>
            <a:ext cx="42561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batch =16 -&gt; </a:t>
            </a:r>
            <a:r>
              <a:rPr lang="en-US" altLang="ko-KR" sz="1200" dirty="0" err="1" smtClean="0"/>
              <a:t>total_bathes</a:t>
            </a:r>
            <a:r>
              <a:rPr lang="en-US" altLang="ko-KR" sz="1200" dirty="0" smtClean="0"/>
              <a:t> = 25</a:t>
            </a:r>
            <a:endParaRPr lang="ko-KR" altLang="en-US" sz="1200" dirty="0"/>
          </a:p>
        </p:txBody>
      </p:sp>
    </p:spTree>
    <p:extLst>
      <p:ext uri="{BB962C8B-B14F-4D97-AF65-F5344CB8AC3E}">
        <p14:creationId xmlns="" xmlns:p14="http://schemas.microsoft.com/office/powerpoint/2010/main" val="208037570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1881" y="422997"/>
            <a:ext cx="2864775" cy="229526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TextBox 4"/>
          <p:cNvSpPr txBox="1"/>
          <p:nvPr/>
        </p:nvSpPr>
        <p:spPr>
          <a:xfrm>
            <a:off x="1121153" y="676674"/>
            <a:ext cx="38238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10</a:t>
            </a:r>
            <a:endParaRPr lang="ko-KR" altLang="en-US" sz="105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1882" y="2971940"/>
            <a:ext cx="2864774" cy="11239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714406" y="534763"/>
            <a:ext cx="2952401" cy="57829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직사각형 7"/>
          <p:cNvSpPr/>
          <p:nvPr/>
        </p:nvSpPr>
        <p:spPr>
          <a:xfrm>
            <a:off x="1773381" y="534763"/>
            <a:ext cx="1169324" cy="15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7911" y="3041783"/>
            <a:ext cx="1169324" cy="15621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889359" y="534762"/>
            <a:ext cx="2311935" cy="14191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962891" y="3838629"/>
            <a:ext cx="1864822" cy="12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01880" y="4640822"/>
            <a:ext cx="2864775" cy="178117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직사각형 12"/>
          <p:cNvSpPr/>
          <p:nvPr/>
        </p:nvSpPr>
        <p:spPr>
          <a:xfrm>
            <a:off x="679192" y="4736526"/>
            <a:ext cx="1648693" cy="1168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305990" y="938285"/>
            <a:ext cx="1648693" cy="17839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00B050"/>
              </a:solidFill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825237" y="1438587"/>
            <a:ext cx="4995949" cy="5042084"/>
          </a:xfrm>
          <a:prstGeom prst="rect">
            <a:avLst/>
          </a:prstGeom>
        </p:spPr>
      </p:pic>
      <p:sp>
        <p:nvSpPr>
          <p:cNvPr id="16" name="오른쪽 화살표 15"/>
          <p:cNvSpPr/>
          <p:nvPr/>
        </p:nvSpPr>
        <p:spPr>
          <a:xfrm rot="5400000">
            <a:off x="1817888" y="2768278"/>
            <a:ext cx="232758" cy="17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오른쪽 화살표 16"/>
          <p:cNvSpPr/>
          <p:nvPr/>
        </p:nvSpPr>
        <p:spPr>
          <a:xfrm>
            <a:off x="3426680" y="3338935"/>
            <a:ext cx="232758" cy="17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오른쪽 화살표 17"/>
          <p:cNvSpPr/>
          <p:nvPr/>
        </p:nvSpPr>
        <p:spPr>
          <a:xfrm rot="10800000">
            <a:off x="3439597" y="5356843"/>
            <a:ext cx="232758" cy="17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="" xmlns:p14="http://schemas.microsoft.com/office/powerpoint/2010/main" val="14108083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481" y="807479"/>
            <a:ext cx="5058035" cy="53832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950793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train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005" y="3415418"/>
            <a:ext cx="4162425" cy="32289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65005" y="386473"/>
            <a:ext cx="4162425" cy="4667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65005" y="1086558"/>
            <a:ext cx="4162425" cy="20955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직사각형 5"/>
          <p:cNvSpPr/>
          <p:nvPr/>
        </p:nvSpPr>
        <p:spPr>
          <a:xfrm>
            <a:off x="1923009" y="619835"/>
            <a:ext cx="1659775" cy="2333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773084" y="1086559"/>
            <a:ext cx="2360815" cy="19360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2752896" y="3826603"/>
            <a:ext cx="1835729" cy="1302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805837" y="619835"/>
            <a:ext cx="3467100" cy="8096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6881766" y="407805"/>
            <a:ext cx="2939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smtClean="0"/>
              <a:t>100	-&gt;4 epoch</a:t>
            </a:r>
            <a:r>
              <a:rPr lang="ko-KR" altLang="en-US" sz="1050" dirty="0" smtClean="0"/>
              <a:t>당 </a:t>
            </a:r>
            <a:r>
              <a:rPr lang="en-US" altLang="ko-KR" sz="1050" dirty="0" smtClean="0"/>
              <a:t>1</a:t>
            </a:r>
            <a:r>
              <a:rPr lang="ko-KR" altLang="en-US" sz="1050" dirty="0" smtClean="0"/>
              <a:t>번 </a:t>
            </a:r>
            <a:r>
              <a:rPr lang="en-US" altLang="ko-KR" sz="1050" dirty="0" err="1" smtClean="0"/>
              <a:t>val</a:t>
            </a:r>
            <a:endParaRPr lang="ko-KR" altLang="en-US" sz="105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15833" y="3415418"/>
            <a:ext cx="5981700" cy="293370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오른쪽 화살표 11"/>
          <p:cNvSpPr/>
          <p:nvPr/>
        </p:nvSpPr>
        <p:spPr>
          <a:xfrm rot="5400000">
            <a:off x="3132743" y="882593"/>
            <a:ext cx="232758" cy="17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오른쪽 화살표 12"/>
          <p:cNvSpPr/>
          <p:nvPr/>
        </p:nvSpPr>
        <p:spPr>
          <a:xfrm rot="7285712">
            <a:off x="4402740" y="2427938"/>
            <a:ext cx="1999563" cy="17664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>
            <a:off x="4776740" y="4845820"/>
            <a:ext cx="232758" cy="1745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9216520" y="4166203"/>
            <a:ext cx="2939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real_B</a:t>
            </a:r>
            <a:endParaRPr lang="ko-KR" altLang="en-US" sz="1050" dirty="0"/>
          </a:p>
        </p:txBody>
      </p:sp>
      <p:sp>
        <p:nvSpPr>
          <p:cNvPr id="16" name="TextBox 15"/>
          <p:cNvSpPr txBox="1"/>
          <p:nvPr/>
        </p:nvSpPr>
        <p:spPr>
          <a:xfrm>
            <a:off x="9284970" y="3912286"/>
            <a:ext cx="293915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 err="1" smtClean="0"/>
              <a:t>fake_B</a:t>
            </a:r>
            <a:endParaRPr lang="ko-KR" altLang="en-US" sz="1050" dirty="0"/>
          </a:p>
        </p:txBody>
      </p:sp>
      <p:pic>
        <p:nvPicPr>
          <p:cNvPr id="17" name="그림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944875" y="1377867"/>
            <a:ext cx="1209675" cy="771525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30612" y="2347214"/>
            <a:ext cx="838200" cy="933450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14588" y="4359868"/>
            <a:ext cx="1222839" cy="331913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12922560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808985" y="2883949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References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241676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3787" y="2073340"/>
            <a:ext cx="4362450" cy="39243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47860" y="3371598"/>
            <a:ext cx="5215229" cy="190748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embedding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46087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 descr="https://mail.naver.com/read/image/?mailSN=1559&amp;attachIndex=10&amp;contentType=image/png&amp;offset=177016&amp;size=26790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8752" y="1628800"/>
            <a:ext cx="6705600" cy="857250"/>
          </a:xfrm>
          <a:prstGeom prst="rect">
            <a:avLst/>
          </a:prstGeom>
          <a:noFill/>
        </p:spPr>
      </p:pic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t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hreshold OTSU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0484" name="Picture 4" descr="https://mail.naver.com/read/image/?mailSN=1562&amp;attachIndex=2&amp;contentType=image/png&amp;offset=1466&amp;size=39384&amp;mimeSN=1532922619.978139.9702.63232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95600" y="2852937"/>
            <a:ext cx="6896100" cy="1476375"/>
          </a:xfrm>
          <a:prstGeom prst="rect">
            <a:avLst/>
          </a:prstGeom>
          <a:noFill/>
        </p:spPr>
      </p:pic>
      <p:pic>
        <p:nvPicPr>
          <p:cNvPr id="20486" name="Picture 6" descr="https://mail.naver.com/read/image/?mailSN=1562&amp;attachIndex=3&amp;contentType=image/png&amp;offset=41147&amp;size=39254&amp;mimeSN=1532922619.978139.9702.63232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95601" y="4725145"/>
            <a:ext cx="6924675" cy="1457325"/>
          </a:xfrm>
          <a:prstGeom prst="rect">
            <a:avLst/>
          </a:prstGeom>
          <a:noFill/>
        </p:spPr>
      </p:pic>
      <p:sp>
        <p:nvSpPr>
          <p:cNvPr id="8" name="TextBox 7"/>
          <p:cNvSpPr txBox="1"/>
          <p:nvPr/>
        </p:nvSpPr>
        <p:spPr>
          <a:xfrm>
            <a:off x="9624393" y="35730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>
                <a:latin typeface="HY견고딕" pitchFamily="18" charset="-127"/>
                <a:ea typeface="HY견고딕" pitchFamily="18" charset="-127"/>
              </a:rPr>
              <a:t>예진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624393" y="53012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HY견고딕" pitchFamily="18" charset="-127"/>
                <a:ea typeface="HY견고딕" pitchFamily="18" charset="-127"/>
              </a:rPr>
              <a:t>상은</a:t>
            </a:r>
          </a:p>
        </p:txBody>
      </p:sp>
    </p:spTree>
    <p:extLst>
      <p:ext uri="{BB962C8B-B14F-4D97-AF65-F5344CB8AC3E}">
        <p14:creationId xmlns="" xmlns:p14="http://schemas.microsoft.com/office/powerpoint/2010/main" val="799482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89342" y="2375063"/>
            <a:ext cx="9759142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/>
              <a:t>batch normalization</a:t>
            </a:r>
          </a:p>
          <a:p>
            <a:endParaRPr lang="en-US" altLang="ko-KR" sz="1100" dirty="0" smtClean="0"/>
          </a:p>
          <a:p>
            <a:r>
              <a:rPr lang="en-US" altLang="ko-KR" sz="1100" dirty="0" smtClean="0"/>
              <a:t>1. </a:t>
            </a:r>
            <a:r>
              <a:rPr lang="ko-KR" altLang="en-US" sz="1100" dirty="0" smtClean="0"/>
              <a:t>학습 </a:t>
            </a:r>
            <a:r>
              <a:rPr lang="ko-KR" altLang="en-US" sz="1100" dirty="0"/>
              <a:t>속도가 개선된다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학습률을</a:t>
            </a:r>
            <a:r>
              <a:rPr lang="ko-KR" altLang="en-US" sz="1100" dirty="0"/>
              <a:t> 높게 설정할 수 있기 때문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smtClean="0"/>
              <a:t>2. </a:t>
            </a:r>
            <a:r>
              <a:rPr lang="ko-KR" altLang="en-US" sz="1100" dirty="0" smtClean="0"/>
              <a:t>가중치</a:t>
            </a:r>
            <a:r>
              <a:rPr lang="ko-KR" altLang="en-US" sz="1100" dirty="0"/>
              <a:t> </a:t>
            </a:r>
            <a:r>
              <a:rPr lang="ko-KR" altLang="en-US" sz="1100" dirty="0" err="1"/>
              <a:t>초깃값</a:t>
            </a:r>
            <a:r>
              <a:rPr lang="ko-KR" altLang="en-US" sz="1100" dirty="0"/>
              <a:t> 선택의 의존성이 적어진다 </a:t>
            </a:r>
            <a:r>
              <a:rPr lang="en-US" altLang="ko-KR" sz="1100" dirty="0"/>
              <a:t>(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smtClean="0"/>
              <a:t>3. </a:t>
            </a:r>
            <a:r>
              <a:rPr lang="ko-KR" altLang="en-US" sz="1100" dirty="0" err="1" smtClean="0"/>
              <a:t>과적합</a:t>
            </a:r>
            <a:r>
              <a:rPr lang="en-US" altLang="ko-KR" sz="1100" dirty="0"/>
              <a:t>(overfitting) </a:t>
            </a:r>
            <a:r>
              <a:rPr lang="ko-KR" altLang="en-US" sz="1100" dirty="0"/>
              <a:t>위험을 줄일 수 있다 </a:t>
            </a:r>
            <a:r>
              <a:rPr lang="en-US" altLang="ko-KR" sz="1100" dirty="0"/>
              <a:t>(</a:t>
            </a:r>
            <a:r>
              <a:rPr lang="ko-KR" altLang="en-US" sz="1100" dirty="0" err="1"/>
              <a:t>드롭아웃</a:t>
            </a:r>
            <a:r>
              <a:rPr lang="ko-KR" altLang="en-US" sz="1100" dirty="0"/>
              <a:t> 같은 기법 대체 가능</a:t>
            </a:r>
            <a:r>
              <a:rPr lang="en-US" altLang="ko-KR" sz="1100" dirty="0"/>
              <a:t>)</a:t>
            </a:r>
          </a:p>
          <a:p>
            <a:endParaRPr lang="en-US" altLang="ko-KR" sz="1100" dirty="0"/>
          </a:p>
          <a:p>
            <a:r>
              <a:rPr lang="en-US" altLang="ko-KR" sz="1100" dirty="0" smtClean="0"/>
              <a:t>Gradient </a:t>
            </a:r>
            <a:r>
              <a:rPr lang="en-US" altLang="ko-KR" sz="1100" dirty="0"/>
              <a:t>Vanishing </a:t>
            </a:r>
            <a:r>
              <a:rPr lang="ko-KR" altLang="en-US" sz="1100" dirty="0"/>
              <a:t>문제 해결</a:t>
            </a:r>
          </a:p>
          <a:p>
            <a:r>
              <a:rPr lang="ko-KR" altLang="en-US" sz="1100" dirty="0"/>
              <a:t>신경망의 각 </a:t>
            </a:r>
            <a:r>
              <a:rPr lang="en-US" altLang="ko-KR" sz="1100" dirty="0"/>
              <a:t>layer</a:t>
            </a:r>
            <a:r>
              <a:rPr lang="ko-KR" altLang="en-US" sz="1100" dirty="0"/>
              <a:t>에서 데이터</a:t>
            </a:r>
            <a:r>
              <a:rPr lang="en-US" altLang="ko-KR" sz="1100" dirty="0"/>
              <a:t>(</a:t>
            </a:r>
            <a:r>
              <a:rPr lang="ko-KR" altLang="en-US" sz="1100" dirty="0"/>
              <a:t>배치</a:t>
            </a:r>
            <a:r>
              <a:rPr lang="en-US" altLang="ko-KR" sz="1100" dirty="0"/>
              <a:t>)</a:t>
            </a:r>
            <a:r>
              <a:rPr lang="ko-KR" altLang="en-US" sz="1100" dirty="0"/>
              <a:t>의 분포를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작업이다</a:t>
            </a:r>
            <a:r>
              <a:rPr lang="en-US" altLang="ko-KR" sz="1100" dirty="0"/>
              <a:t>. </a:t>
            </a:r>
            <a:r>
              <a:rPr lang="ko-KR" altLang="en-US" sz="1100" dirty="0"/>
              <a:t>일종의 노이즈를 추가하는 방법으로 </a:t>
            </a:r>
            <a:r>
              <a:rPr lang="en-US" altLang="ko-KR" sz="1100" dirty="0"/>
              <a:t>(bias</a:t>
            </a:r>
            <a:r>
              <a:rPr lang="ko-KR" altLang="en-US" sz="1100" dirty="0"/>
              <a:t>와 유사</a:t>
            </a:r>
            <a:r>
              <a:rPr lang="en-US" altLang="ko-KR" sz="1100" dirty="0"/>
              <a:t>) </a:t>
            </a:r>
            <a:r>
              <a:rPr lang="ko-KR" altLang="en-US" sz="1100" dirty="0"/>
              <a:t>이는 </a:t>
            </a:r>
            <a:r>
              <a:rPr lang="ko-KR" altLang="en-US" sz="1100" dirty="0" err="1"/>
              <a:t>배치마다</a:t>
            </a:r>
            <a:r>
              <a:rPr lang="ko-KR" altLang="en-US" sz="1100" dirty="0"/>
              <a:t> 정규화를 함으로써 전체 데이터에 대한 평균의 분산과 값이 달라질 수 있다</a:t>
            </a:r>
            <a:r>
              <a:rPr lang="en-US" altLang="ko-KR" sz="1100" dirty="0"/>
              <a:t>. </a:t>
            </a:r>
            <a:r>
              <a:rPr lang="ko-KR" altLang="en-US" sz="1100" dirty="0"/>
              <a:t>학습을 할 때마다 </a:t>
            </a:r>
            <a:r>
              <a:rPr lang="ko-KR" altLang="en-US" sz="1100" dirty="0" err="1"/>
              <a:t>활성화값</a:t>
            </a:r>
            <a:r>
              <a:rPr lang="en-US" altLang="ko-KR" sz="1100" dirty="0"/>
              <a:t>/</a:t>
            </a:r>
            <a:r>
              <a:rPr lang="ko-KR" altLang="en-US" sz="1100" dirty="0" err="1"/>
              <a:t>출력값을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정규화하기</a:t>
            </a:r>
            <a:r>
              <a:rPr lang="ko-KR" altLang="en-US" sz="1100" dirty="0"/>
              <a:t> 때문에 초기화</a:t>
            </a:r>
            <a:r>
              <a:rPr lang="en-US" altLang="ko-KR" sz="1100" dirty="0"/>
              <a:t>(</a:t>
            </a:r>
            <a:r>
              <a:rPr lang="ko-KR" altLang="en-US" sz="1100" dirty="0"/>
              <a:t>가중치 </a:t>
            </a:r>
            <a:r>
              <a:rPr lang="ko-KR" altLang="en-US" sz="1100" dirty="0" err="1"/>
              <a:t>초깃값</a:t>
            </a:r>
            <a:r>
              <a:rPr lang="en-US" altLang="ko-KR" sz="1100" dirty="0"/>
              <a:t>) </a:t>
            </a:r>
            <a:r>
              <a:rPr lang="ko-KR" altLang="en-US" sz="1100" dirty="0"/>
              <a:t>문제에서 비교적 자유로워진다</a:t>
            </a:r>
            <a:r>
              <a:rPr lang="en-US" altLang="ko-KR" sz="1100" dirty="0" smtClean="0"/>
              <a:t>.</a:t>
            </a:r>
          </a:p>
          <a:p>
            <a:r>
              <a:rPr lang="ko-KR" altLang="en-US" sz="1100" dirty="0"/>
              <a:t>배</a:t>
            </a:r>
            <a:r>
              <a:rPr lang="ko-KR" altLang="en-US" sz="1100" dirty="0" smtClean="0"/>
              <a:t>치 </a:t>
            </a:r>
            <a:r>
              <a:rPr lang="ko-KR" altLang="en-US" sz="1100" dirty="0"/>
              <a:t>정규화는 학습 시의 </a:t>
            </a:r>
            <a:r>
              <a:rPr lang="ko-KR" altLang="en-US" sz="1100" dirty="0" err="1"/>
              <a:t>미니배치를</a:t>
            </a:r>
            <a:r>
              <a:rPr lang="ko-KR" altLang="en-US" sz="1100" dirty="0"/>
              <a:t> 한 단위로 정규화를 하는 것으로 분포의 평균이 </a:t>
            </a:r>
            <a:r>
              <a:rPr lang="en-US" altLang="ko-KR" sz="1100" dirty="0"/>
              <a:t>0, </a:t>
            </a:r>
            <a:r>
              <a:rPr lang="ko-KR" altLang="en-US" sz="1100" dirty="0"/>
              <a:t>분산이 </a:t>
            </a:r>
            <a:r>
              <a:rPr lang="en-US" altLang="ko-KR" sz="1100" dirty="0"/>
              <a:t>1</a:t>
            </a:r>
            <a:r>
              <a:rPr lang="ko-KR" altLang="en-US" sz="1100" dirty="0"/>
              <a:t>이 되도록 </a:t>
            </a:r>
            <a:r>
              <a:rPr lang="ko-KR" altLang="en-US" sz="1100" dirty="0" err="1"/>
              <a:t>정규화하는</a:t>
            </a:r>
            <a:r>
              <a:rPr lang="ko-KR" altLang="en-US" sz="1100" dirty="0"/>
              <a:t> 것을 말한다</a:t>
            </a:r>
            <a:r>
              <a:rPr lang="en-US" altLang="ko-KR" sz="1100" dirty="0"/>
              <a:t>.</a:t>
            </a:r>
            <a:endParaRPr lang="ko-KR" altLang="en-US" sz="700" dirty="0"/>
          </a:p>
        </p:txBody>
      </p:sp>
      <p:sp>
        <p:nvSpPr>
          <p:cNvPr id="3" name="직사각형 2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batch normalization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97636772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9222365" y="262047"/>
            <a:ext cx="2598821" cy="5454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함초롬바탕" panose="02030604000101010101" pitchFamily="18" charset="-127"/>
                <a:ea typeface="함초롬바탕" panose="02030604000101010101" pitchFamily="18" charset="-127"/>
              </a:rPr>
              <a:t>U Net</a:t>
            </a:r>
            <a:endParaRPr lang="ko-KR" altLang="en-US" dirty="0">
              <a:latin typeface="함초롬바탕" panose="02030604000101010101" pitchFamily="18" charset="-127"/>
              <a:ea typeface="함초롬바탕" panose="02030604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52901" y="628650"/>
            <a:ext cx="5476875" cy="56007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034699" y="1225906"/>
            <a:ext cx="4933950" cy="330517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2292883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2237" y="557385"/>
            <a:ext cx="4796993" cy="21359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43" y="3649287"/>
            <a:ext cx="5498600" cy="242393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33658" y="665018"/>
            <a:ext cx="5197194" cy="269873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92734" y="4304043"/>
            <a:ext cx="5377924" cy="111442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0001399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45113" y="720090"/>
            <a:ext cx="4614581" cy="177866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45113" y="3043843"/>
            <a:ext cx="4951164" cy="26187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01623" y="877989"/>
            <a:ext cx="5042016" cy="14628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201623" y="3043843"/>
            <a:ext cx="4874139" cy="2530444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87753269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7361" y="606829"/>
            <a:ext cx="5446446" cy="22669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7361" y="3204814"/>
            <a:ext cx="4599188" cy="29434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216466" y="606829"/>
            <a:ext cx="4126088" cy="2597985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81979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20992" y="329175"/>
            <a:ext cx="3752244" cy="16002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75519" y="2154439"/>
            <a:ext cx="4043190" cy="10763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20992" y="3553014"/>
            <a:ext cx="5256848" cy="188595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5577840" y="678196"/>
            <a:ext cx="4247024" cy="14856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81082" y="3041681"/>
            <a:ext cx="4810732" cy="24669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430448" y="5834581"/>
            <a:ext cx="3974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atin typeface="hello" panose="02000503000000000000" pitchFamily="2" charset="0"/>
              <a:ea typeface="hello" panose="02000503000000000000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2594271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https://mail.naver.com/read/image/?mailSN=1559&amp;attachIndex=9&amp;contentType=image/png&amp;offset=170949&amp;size=5770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240016" y="1628800"/>
            <a:ext cx="3854546" cy="360040"/>
          </a:xfrm>
          <a:prstGeom prst="rect">
            <a:avLst/>
          </a:prstGeom>
          <a:noFill/>
        </p:spPr>
      </p:pic>
      <p:pic>
        <p:nvPicPr>
          <p:cNvPr id="21508" name="Picture 4" descr="https://mail.naver.com/read/image/?mailSN=1559&amp;attachIndex=8&amp;contentType=image/png&amp;offset=164860&amp;size=5792&amp;mimeSN=1532918942.222915.18464.14080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536" y="1578394"/>
            <a:ext cx="3888432" cy="410446"/>
          </a:xfrm>
          <a:prstGeom prst="rect">
            <a:avLst/>
          </a:prstGeom>
          <a:noFill/>
        </p:spPr>
      </p:pic>
      <p:pic>
        <p:nvPicPr>
          <p:cNvPr id="21510" name="Picture 6" descr="https://mail.naver.com/read/image/?mailSN=1559&amp;attachIndex=11&amp;contentType=image/png&amp;offset=204103&amp;size=5000&amp;mimeSN=1532918942.222915.18464.14080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67608" y="3212977"/>
            <a:ext cx="933450" cy="942975"/>
          </a:xfrm>
          <a:prstGeom prst="rect">
            <a:avLst/>
          </a:prstGeom>
          <a:noFill/>
        </p:spPr>
      </p:pic>
      <p:pic>
        <p:nvPicPr>
          <p:cNvPr id="21512" name="Picture 8" descr="https://mail.naver.com/read/image/?mailSN=1559&amp;attachIndex=12&amp;contentType=image/png&amp;offset=209400&amp;size=4252&amp;mimeSN=1532918942.222915.18464.14080&amp;org=1&amp;u=yejin886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647729" y="3212976"/>
            <a:ext cx="981075" cy="952500"/>
          </a:xfrm>
          <a:prstGeom prst="rect">
            <a:avLst/>
          </a:prstGeom>
          <a:noFill/>
        </p:spPr>
      </p:pic>
      <p:pic>
        <p:nvPicPr>
          <p:cNvPr id="21513" name="Picture 9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672064" y="3212976"/>
            <a:ext cx="1008112" cy="935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14" name="Picture 10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752185" y="3212977"/>
            <a:ext cx="962025" cy="96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margin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1516" name="Picture 12" descr="https://mail.naver.com/read/image/?mailSN=1559&amp;attachIndex=7&amp;contentType=image/png&amp;offset=152479&amp;size=12084&amp;mimeSN=1532918942.222915.18464.14080&amp;org=1&amp;u=yejin8861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847529" y="2276872"/>
            <a:ext cx="8524875" cy="552450"/>
          </a:xfrm>
          <a:prstGeom prst="rect">
            <a:avLst/>
          </a:prstGeom>
          <a:noFill/>
        </p:spPr>
      </p:pic>
      <p:sp>
        <p:nvSpPr>
          <p:cNvPr id="11" name="직사각형 10"/>
          <p:cNvSpPr/>
          <p:nvPr/>
        </p:nvSpPr>
        <p:spPr>
          <a:xfrm>
            <a:off x="3575720" y="4941168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91745" y="530120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HY견고딕" pitchFamily="18" charset="-127"/>
                <a:ea typeface="HY견고딕" pitchFamily="18" charset="-127"/>
              </a:rPr>
              <a:t>긊</a:t>
            </a:r>
            <a:endParaRPr lang="ko-KR" altLang="en-US" sz="4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2423592" y="4941168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495601" y="515719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HY견고딕" pitchFamily="18" charset="-127"/>
                <a:ea typeface="HY견고딕" pitchFamily="18" charset="-127"/>
              </a:rPr>
              <a:t>뾟</a:t>
            </a:r>
            <a:endParaRPr lang="ko-KR" altLang="en-US" sz="4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2351584" y="5013176"/>
            <a:ext cx="1080120" cy="108012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647728" y="5085184"/>
            <a:ext cx="1008112" cy="11521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7752184" y="4941168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968209" y="530120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HY견고딕" pitchFamily="18" charset="-127"/>
                <a:ea typeface="HY견고딕" pitchFamily="18" charset="-127"/>
              </a:rPr>
              <a:t>긊</a:t>
            </a:r>
            <a:endParaRPr lang="ko-KR" altLang="en-US" sz="4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600056" y="4941168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672065" y="5157193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 err="1">
                <a:latin typeface="HY견고딕" pitchFamily="18" charset="-127"/>
                <a:ea typeface="HY견고딕" pitchFamily="18" charset="-127"/>
              </a:rPr>
              <a:t>뾟</a:t>
            </a:r>
            <a:endParaRPr lang="ko-KR" altLang="en-US" sz="44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6672064" y="5085184"/>
            <a:ext cx="93610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824192" y="5085184"/>
            <a:ext cx="93610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706831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https://mail.naver.com/read/image/?mailSN=1559&amp;attachIndex=6&amp;contentType=image/png&amp;offset=132970&amp;size=19212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91545" y="1600970"/>
            <a:ext cx="5305425" cy="1323975"/>
          </a:xfrm>
          <a:prstGeom prst="rect">
            <a:avLst/>
          </a:prstGeom>
          <a:noFill/>
        </p:spPr>
      </p:pic>
      <p:pic>
        <p:nvPicPr>
          <p:cNvPr id="22532" name="Picture 4" descr="https://mail.naver.com/read/image/?mailSN=1559&amp;attachIndex=5&amp;contentType=image/png&amp;offset=98679&amp;size=33994&amp;mimeSN=1532918942.222915.18464.14080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19537" y="3068961"/>
            <a:ext cx="6124575" cy="1552575"/>
          </a:xfrm>
          <a:prstGeom prst="rect">
            <a:avLst/>
          </a:prstGeom>
          <a:noFill/>
        </p:spPr>
      </p:pic>
      <p:sp>
        <p:nvSpPr>
          <p:cNvPr id="5" name="직사각형 4"/>
          <p:cNvSpPr/>
          <p:nvPr/>
        </p:nvSpPr>
        <p:spPr>
          <a:xfrm>
            <a:off x="7968208" y="1628800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112225" y="12594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endParaRPr lang="ko-KR" altLang="en-US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968209" y="184482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HY견고딕" pitchFamily="18" charset="-127"/>
                <a:ea typeface="HY견고딕" pitchFamily="18" charset="-127"/>
              </a:rPr>
              <a:t>가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040216" y="1772816"/>
            <a:ext cx="93610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256240" y="3068960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228620" y="328498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HY견고딕" pitchFamily="18" charset="-127"/>
                <a:ea typeface="HY견고딕" pitchFamily="18" charset="-127"/>
              </a:rPr>
              <a:t>가</a:t>
            </a:r>
          </a:p>
        </p:txBody>
      </p:sp>
      <p:cxnSp>
        <p:nvCxnSpPr>
          <p:cNvPr id="13" name="직선 연결선 12"/>
          <p:cNvCxnSpPr/>
          <p:nvPr/>
        </p:nvCxnSpPr>
        <p:spPr>
          <a:xfrm flipH="1">
            <a:off x="8040216" y="3429000"/>
            <a:ext cx="151216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9524763" y="3284985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min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200" dirty="0" err="1">
                <a:latin typeface="HY견고딕" pitchFamily="18" charset="-127"/>
                <a:ea typeface="HY견고딕" pitchFamily="18" charset="-127"/>
              </a:rPr>
              <a:t>list_Y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6" name="직선 연결선 15"/>
          <p:cNvCxnSpPr/>
          <p:nvPr/>
        </p:nvCxnSpPr>
        <p:spPr>
          <a:xfrm flipH="1">
            <a:off x="8040216" y="3933056"/>
            <a:ext cx="1512168" cy="0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9503796" y="3789041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max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200" dirty="0" err="1">
                <a:latin typeface="HY견고딕" pitchFamily="18" charset="-127"/>
                <a:ea typeface="HY견고딕" pitchFamily="18" charset="-127"/>
              </a:rPr>
              <a:t>list_Y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cxnSp>
        <p:nvCxnSpPr>
          <p:cNvPr id="18" name="직선 연결선 17"/>
          <p:cNvCxnSpPr/>
          <p:nvPr/>
        </p:nvCxnSpPr>
        <p:spPr>
          <a:xfrm flipV="1">
            <a:off x="8372635" y="3068960"/>
            <a:ext cx="0" cy="12961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8876691" y="3068960"/>
            <a:ext cx="0" cy="1296144"/>
          </a:xfrm>
          <a:prstGeom prst="line">
            <a:avLst/>
          </a:prstGeom>
          <a:ln w="28575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7724563" y="4365105"/>
            <a:ext cx="110158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min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200" dirty="0" err="1">
                <a:latin typeface="HY견고딕" pitchFamily="18" charset="-127"/>
                <a:ea typeface="HY견고딕" pitchFamily="18" charset="-127"/>
              </a:rPr>
              <a:t>list_X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688288" y="4365105"/>
            <a:ext cx="11336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5">
                    <a:lumMod val="75000"/>
                  </a:schemeClr>
                </a:solidFill>
                <a:latin typeface="HY견고딕" pitchFamily="18" charset="-127"/>
                <a:ea typeface="HY견고딕" pitchFamily="18" charset="-127"/>
              </a:rPr>
              <a:t>max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(</a:t>
            </a:r>
            <a:r>
              <a:rPr lang="en-US" altLang="ko-KR" sz="1200" dirty="0" err="1">
                <a:latin typeface="HY견고딕" pitchFamily="18" charset="-127"/>
                <a:ea typeface="HY견고딕" pitchFamily="18" charset="-127"/>
              </a:rPr>
              <a:t>list_X</a:t>
            </a:r>
            <a:r>
              <a:rPr lang="en-US" altLang="ko-KR" sz="1200" dirty="0">
                <a:latin typeface="HY견고딕" pitchFamily="18" charset="-127"/>
                <a:ea typeface="HY견고딕" pitchFamily="18" charset="-127"/>
              </a:rPr>
              <a:t>)</a:t>
            </a:r>
            <a:endParaRPr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c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enter_x</a:t>
            </a:r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 &amp;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center_y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2534" name="Picture 6" descr="https://mail.naver.com/read/image/?mailSN=1559&amp;attachIndex=4&amp;contentType=image/png&amp;offset=84110&amp;size=14272&amp;mimeSN=1532918942.222915.18464.14080&amp;org=1&amp;u=yejin886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375920" y="4941169"/>
            <a:ext cx="4667250" cy="1400175"/>
          </a:xfrm>
          <a:prstGeom prst="rect">
            <a:avLst/>
          </a:prstGeom>
          <a:noFill/>
        </p:spPr>
      </p:pic>
      <p:sp>
        <p:nvSpPr>
          <p:cNvPr id="25" name="직사각형 24"/>
          <p:cNvSpPr/>
          <p:nvPr/>
        </p:nvSpPr>
        <p:spPr>
          <a:xfrm>
            <a:off x="1991544" y="5085184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1545" y="530120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HY견고딕" pitchFamily="18" charset="-127"/>
                <a:ea typeface="HY견고딕" pitchFamily="18" charset="-127"/>
              </a:rPr>
              <a:t>가</a:t>
            </a:r>
          </a:p>
        </p:txBody>
      </p:sp>
      <p:sp>
        <p:nvSpPr>
          <p:cNvPr id="27" name="타원 26"/>
          <p:cNvSpPr/>
          <p:nvPr/>
        </p:nvSpPr>
        <p:spPr>
          <a:xfrm>
            <a:off x="2567608" y="566124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2063552" y="5301208"/>
            <a:ext cx="936104" cy="792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9120336" y="1628800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264353" y="1259468"/>
            <a:ext cx="8675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Array</a:t>
            </a:r>
            <a:endParaRPr lang="ko-KR" altLang="en-US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0337" y="1844825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HY견고딕" pitchFamily="18" charset="-127"/>
                <a:ea typeface="HY견고딕" pitchFamily="18" charset="-127"/>
              </a:rPr>
              <a:t>나</a:t>
            </a:r>
          </a:p>
        </p:txBody>
      </p:sp>
      <p:sp>
        <p:nvSpPr>
          <p:cNvPr id="36" name="직사각형 35"/>
          <p:cNvSpPr/>
          <p:nvPr/>
        </p:nvSpPr>
        <p:spPr>
          <a:xfrm>
            <a:off x="9192344" y="1772816"/>
            <a:ext cx="936104" cy="10081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3503712" y="5085184"/>
            <a:ext cx="1152128" cy="122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503713" y="5301209"/>
            <a:ext cx="74892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dirty="0">
                <a:latin typeface="HY견고딕" pitchFamily="18" charset="-127"/>
                <a:ea typeface="HY견고딕" pitchFamily="18" charset="-127"/>
              </a:rPr>
              <a:t>가</a:t>
            </a:r>
          </a:p>
        </p:txBody>
      </p:sp>
      <p:sp>
        <p:nvSpPr>
          <p:cNvPr id="43" name="타원 42"/>
          <p:cNvSpPr/>
          <p:nvPr/>
        </p:nvSpPr>
        <p:spPr>
          <a:xfrm>
            <a:off x="3863752" y="5661248"/>
            <a:ext cx="72008" cy="7200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3575720" y="5301208"/>
            <a:ext cx="648072" cy="792088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171785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/>
          <p:cNvSpPr>
            <a:spLocks noGrp="1"/>
          </p:cNvSpPr>
          <p:nvPr>
            <p:ph type="title"/>
          </p:nvPr>
        </p:nvSpPr>
        <p:spPr>
          <a:xfrm>
            <a:off x="1981200" y="197768"/>
            <a:ext cx="8229600" cy="1143000"/>
          </a:xfrm>
        </p:spPr>
        <p:txBody>
          <a:bodyPr/>
          <a:lstStyle/>
          <a:p>
            <a:pPr algn="l"/>
            <a:r>
              <a:rPr lang="en-US" altLang="ko-KR" dirty="0" smtClean="0">
                <a:latin typeface="HY견고딕" pitchFamily="18" charset="-127"/>
                <a:ea typeface="HY견고딕" pitchFamily="18" charset="-127"/>
              </a:rPr>
              <a:t>Create 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cropped_image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23554" name="Picture 2" descr="https://mail.naver.com/read/image/?mailSN=1559&amp;attachIndex=3&amp;contentType=image/png&amp;offset=28105&amp;size=55708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135561" y="1700809"/>
            <a:ext cx="6429375" cy="2009775"/>
          </a:xfrm>
          <a:prstGeom prst="rect">
            <a:avLst/>
          </a:prstGeom>
          <a:noFill/>
        </p:spPr>
      </p:pic>
      <p:pic>
        <p:nvPicPr>
          <p:cNvPr id="23556" name="Picture 4" descr="https://mail.naver.com/read/image/?mailSN=1559&amp;attachIndex=2&amp;contentType=image/png&amp;offset=1466&amp;size=26342&amp;mimeSN=1532918942.222915.18464.14080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63553" y="4149080"/>
            <a:ext cx="5229225" cy="2209800"/>
          </a:xfrm>
          <a:prstGeom prst="rect">
            <a:avLst/>
          </a:prstGeom>
          <a:noFill/>
        </p:spPr>
      </p:pic>
      <p:sp>
        <p:nvSpPr>
          <p:cNvPr id="6" name="직사각형 5"/>
          <p:cNvSpPr/>
          <p:nvPr/>
        </p:nvSpPr>
        <p:spPr>
          <a:xfrm>
            <a:off x="7608168" y="4437112"/>
            <a:ext cx="2016224" cy="1872208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28249" y="4077072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128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696401" y="5229200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128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040217" y="4797153"/>
            <a:ext cx="133141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7200" dirty="0">
                <a:latin typeface="HY견고딕" pitchFamily="18" charset="-127"/>
                <a:ea typeface="HY견고딕" pitchFamily="18" charset="-127"/>
              </a:rPr>
              <a:t>가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040216" y="4725144"/>
            <a:ext cx="1152128" cy="1368152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192344" y="5229200"/>
            <a:ext cx="484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90</a:t>
            </a:r>
            <a:endParaRPr lang="ko-KR" altLang="en-US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472264" y="4365104"/>
            <a:ext cx="32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x</a:t>
            </a:r>
            <a:endParaRPr lang="ko-KR" altLang="en-US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392145" y="3789040"/>
            <a:ext cx="2916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Width : height =</a:t>
            </a:r>
            <a:r>
              <a:rPr lang="en-US" altLang="ko-KR" dirty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</a:rPr>
              <a:t> x </a:t>
            </a:r>
            <a:r>
              <a:rPr lang="en-US" altLang="ko-KR" dirty="0">
                <a:latin typeface="HY견고딕" pitchFamily="18" charset="-127"/>
                <a:ea typeface="HY견고딕" pitchFamily="18" charset="-127"/>
              </a:rPr>
              <a:t>: 90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7968208" y="4653136"/>
            <a:ext cx="144016" cy="144016"/>
          </a:xfrm>
          <a:prstGeom prst="ellipse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608169" y="4365104"/>
            <a:ext cx="81624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tx2"/>
                </a:solidFill>
                <a:latin typeface="HY견고딕" pitchFamily="18" charset="-127"/>
                <a:ea typeface="HY견고딕" pitchFamily="18" charset="-127"/>
              </a:rPr>
              <a:t>offset</a:t>
            </a:r>
            <a:endParaRPr lang="ko-KR" altLang="en-US" sz="1600" dirty="0">
              <a:solidFill>
                <a:schemeClr val="tx2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1684196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err="1">
                <a:latin typeface="HY견고딕" pitchFamily="18" charset="-127"/>
                <a:ea typeface="HY견고딕" pitchFamily="18" charset="-127"/>
              </a:rPr>
              <a:t>c</a:t>
            </a:r>
            <a:r>
              <a:rPr lang="en-US" altLang="ko-KR" dirty="0" err="1" smtClean="0">
                <a:latin typeface="HY견고딕" pitchFamily="18" charset="-127"/>
                <a:ea typeface="HY견고딕" pitchFamily="18" charset="-127"/>
              </a:rPr>
              <a:t>ropped_image</a:t>
            </a:r>
            <a:endParaRPr lang="ko-KR" altLang="en-US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1026" name="Picture 2" descr="https://mail.naver.com/read/image/?mailSN=1559&amp;attachIndex=25&amp;contentType=image/png&amp;offset=849109&amp;size=72716&amp;mimeSN=1532918942.222915.18464.14080&amp;org=1&amp;u=yejin886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25411" y="1884213"/>
            <a:ext cx="3894853" cy="3168352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22839" y="5289586"/>
            <a:ext cx="3560590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err="1" smtClean="0">
                <a:latin typeface="hello" pitchFamily="2" charset="0"/>
                <a:ea typeface="hello" pitchFamily="2" charset="0"/>
              </a:rPr>
              <a:t>크롭된</a:t>
            </a:r>
            <a:r>
              <a:rPr lang="ko-KR" altLang="en-US" sz="2800" dirty="0" smtClean="0">
                <a:latin typeface="hello" pitchFamily="2" charset="0"/>
                <a:ea typeface="hello" pitchFamily="2" charset="0"/>
              </a:rPr>
              <a:t> </a:t>
            </a:r>
            <a:r>
              <a:rPr lang="ko-KR" altLang="en-US" sz="2800" dirty="0">
                <a:latin typeface="hello" pitchFamily="2" charset="0"/>
                <a:ea typeface="hello" pitchFamily="2" charset="0"/>
              </a:rPr>
              <a:t>글씨들이</a:t>
            </a:r>
            <a:r>
              <a:rPr lang="en-US" altLang="ko-KR" sz="2800" dirty="0">
                <a:latin typeface="hello" pitchFamily="2" charset="0"/>
                <a:ea typeface="hello" pitchFamily="2" charset="0"/>
              </a:rPr>
              <a:t> </a:t>
            </a:r>
            <a:endParaRPr lang="en-US" altLang="ko-KR" sz="2800" dirty="0" smtClean="0">
              <a:latin typeface="hello" pitchFamily="2" charset="0"/>
              <a:ea typeface="hello" pitchFamily="2" charset="0"/>
            </a:endParaRPr>
          </a:p>
          <a:p>
            <a:r>
              <a:rPr lang="ko-KR" altLang="en-US" sz="2800" dirty="0" smtClean="0">
                <a:latin typeface="hello" pitchFamily="2" charset="0"/>
                <a:ea typeface="hello" pitchFamily="2" charset="0"/>
              </a:rPr>
              <a:t>센터링 </a:t>
            </a:r>
            <a:r>
              <a:rPr lang="ko-KR" altLang="en-US" sz="2800" dirty="0">
                <a:latin typeface="hello" pitchFamily="2" charset="0"/>
                <a:ea typeface="hello" pitchFamily="2" charset="0"/>
              </a:rPr>
              <a:t>되어있지 않고</a:t>
            </a:r>
            <a:endParaRPr lang="en-US" altLang="ko-KR" sz="2800" dirty="0">
              <a:latin typeface="hello" pitchFamily="2" charset="0"/>
              <a:ea typeface="hello" pitchFamily="2" charset="0"/>
            </a:endParaRPr>
          </a:p>
          <a:p>
            <a:r>
              <a:rPr lang="ko-KR" altLang="en-US" sz="2800" dirty="0">
                <a:latin typeface="hello" pitchFamily="2" charset="0"/>
                <a:ea typeface="hello" pitchFamily="2" charset="0"/>
              </a:rPr>
              <a:t>크기도 </a:t>
            </a:r>
            <a:r>
              <a:rPr lang="ko-KR" altLang="en-US" sz="2800" dirty="0" err="1" smtClean="0">
                <a:latin typeface="hello" pitchFamily="2" charset="0"/>
                <a:ea typeface="hello" pitchFamily="2" charset="0"/>
              </a:rPr>
              <a:t>제각각이다</a:t>
            </a:r>
            <a:endParaRPr lang="ko-KR" altLang="en-US" sz="2800" dirty="0">
              <a:latin typeface="hello" pitchFamily="2" charset="0"/>
              <a:ea typeface="hello" pitchFamily="2" charset="0"/>
            </a:endParaRPr>
          </a:p>
        </p:txBody>
      </p:sp>
      <p:pic>
        <p:nvPicPr>
          <p:cNvPr id="5" name="Picture 2" descr="https://mail.naver.com/read/image/?mailSN=1559&amp;attachIndex=20&amp;contentType=image/png&amp;offset=538882&amp;size=61636&amp;mimeSN=1532918942.222915.18464.14080&amp;org=1&amp;u=yejin886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29384" y="1877670"/>
            <a:ext cx="3960440" cy="3279522"/>
          </a:xfrm>
          <a:prstGeom prst="rect">
            <a:avLst/>
          </a:prstGeom>
          <a:noFill/>
        </p:spPr>
      </p:pic>
      <p:sp>
        <p:nvSpPr>
          <p:cNvPr id="6" name="오른쪽 화살표 5"/>
          <p:cNvSpPr/>
          <p:nvPr/>
        </p:nvSpPr>
        <p:spPr>
          <a:xfrm>
            <a:off x="5879976" y="3252365"/>
            <a:ext cx="504056" cy="360040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08603" y="5506112"/>
            <a:ext cx="399179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hello" pitchFamily="2" charset="0"/>
                <a:ea typeface="hello" pitchFamily="2" charset="0"/>
              </a:rPr>
              <a:t>기준이 중앙에 위치하며</a:t>
            </a:r>
            <a:r>
              <a:rPr lang="en-US" altLang="ko-KR" sz="2800" dirty="0">
                <a:latin typeface="hello" pitchFamily="2" charset="0"/>
                <a:ea typeface="hello" pitchFamily="2" charset="0"/>
              </a:rPr>
              <a:t> </a:t>
            </a:r>
            <a:endParaRPr lang="en-US" altLang="ko-KR" sz="2800" dirty="0" smtClean="0">
              <a:latin typeface="hello" pitchFamily="2" charset="0"/>
              <a:ea typeface="hello" pitchFamily="2" charset="0"/>
            </a:endParaRPr>
          </a:p>
          <a:p>
            <a:r>
              <a:rPr lang="ko-KR" altLang="en-US" sz="2800" dirty="0" smtClean="0">
                <a:latin typeface="hello" pitchFamily="2" charset="0"/>
                <a:ea typeface="hello" pitchFamily="2" charset="0"/>
              </a:rPr>
              <a:t>크기가 일정하다</a:t>
            </a:r>
            <a:endParaRPr lang="ko-KR" altLang="en-US" sz="2800" dirty="0">
              <a:latin typeface="hello" pitchFamily="2" charset="0"/>
              <a:ea typeface="hello" pitchFamily="2" charset="0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589292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553</TotalTime>
  <Words>512</Words>
  <Application>Microsoft Office PowerPoint</Application>
  <PresentationFormat>사용자 지정</PresentationFormat>
  <Paragraphs>208</Paragraphs>
  <Slides>55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6" baseType="lpstr">
      <vt:lpstr>Office 테마</vt:lpstr>
      <vt:lpstr>실전문제 연구단   2차 세미나</vt:lpstr>
      <vt:lpstr>CPU vs GPU</vt:lpstr>
      <vt:lpstr>CPU vs GPU</vt:lpstr>
      <vt:lpstr>centering</vt:lpstr>
      <vt:lpstr>threshold OTSU</vt:lpstr>
      <vt:lpstr>margin</vt:lpstr>
      <vt:lpstr>center_x &amp; center_y</vt:lpstr>
      <vt:lpstr>Create cropped_image</vt:lpstr>
      <vt:lpstr>cropped_image</vt:lpstr>
      <vt:lpstr>sample</vt:lpstr>
      <vt:lpstr>슬라이드 11</vt:lpstr>
      <vt:lpstr>슬라이드 12</vt:lpstr>
      <vt:lpstr>슬라이드 13</vt:lpstr>
      <vt:lpstr>슬라이드 14</vt:lpstr>
      <vt:lpstr>TTF 생성</vt:lpstr>
      <vt:lpstr>Neural font progress</vt:lpstr>
      <vt:lpstr>슬라이드 17</vt:lpstr>
      <vt:lpstr>슬라이드 18</vt:lpstr>
      <vt:lpstr>※ 문제점</vt:lpstr>
      <vt:lpstr>슬라이드 20</vt:lpstr>
      <vt:lpstr>※ 문제점</vt:lpstr>
      <vt:lpstr>※ 문제점</vt:lpstr>
      <vt:lpstr>슬라이드 23</vt:lpstr>
      <vt:lpstr>※ 문제점</vt:lpstr>
      <vt:lpstr>슬라이드 25</vt:lpstr>
      <vt:lpstr>슬라이드 26</vt:lpstr>
      <vt:lpstr>※ 문제점</vt:lpstr>
      <vt:lpstr>슬라이드 28</vt:lpstr>
      <vt:lpstr>슬라이드 29</vt:lpstr>
      <vt:lpstr>코드 분석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동언</dc:creator>
  <cp:lastModifiedBy>KimYJ</cp:lastModifiedBy>
  <cp:revision>129</cp:revision>
  <dcterms:created xsi:type="dcterms:W3CDTF">2018-07-25T07:07:59Z</dcterms:created>
  <dcterms:modified xsi:type="dcterms:W3CDTF">2018-07-30T06:58:08Z</dcterms:modified>
</cp:coreProperties>
</file>